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1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48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B2D7DA-99DA-4469-A873-FE5350E317DC}"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0"/>
            <a:ext cx="9147175" cy="6867525"/>
            <a:chOff x="-2" y="0"/>
            <a:chExt cx="5762" cy="4326"/>
          </a:xfrm>
        </p:grpSpPr>
        <p:grpSp>
          <p:nvGrpSpPr>
            <p:cNvPr id="4099" name="Group 3"/>
            <p:cNvGrpSpPr>
              <a:grpSpLocks/>
            </p:cNvGrpSpPr>
            <p:nvPr userDrawn="1"/>
          </p:nvGrpSpPr>
          <p:grpSpPr bwMode="auto">
            <a:xfrm>
              <a:off x="-2" y="0"/>
              <a:ext cx="5712" cy="4326"/>
              <a:chOff x="-2" y="0"/>
              <a:chExt cx="5712" cy="4326"/>
            </a:xfrm>
          </p:grpSpPr>
          <p:sp>
            <p:nvSpPr>
              <p:cNvPr id="4100"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1"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2"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3"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4"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5"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6"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7"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8"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09"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0"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1"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2"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3"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4"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5"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6"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7"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8"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19"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0"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1"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2"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3"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4"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5"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6"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7"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8"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29"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0"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1"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2"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3"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4"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5"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6"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7"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8"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39"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0"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1"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2"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3"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4"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5"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6"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7"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8"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49"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0"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1"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2"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3"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4"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5"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6"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7"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8"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4159"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endParaRPr lang="es-CL"/>
              </a:p>
            </p:txBody>
          </p:sp>
        </p:grpSp>
        <p:sp>
          <p:nvSpPr>
            <p:cNvPr id="4160"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endParaRPr lang="es-CL"/>
            </a:p>
          </p:txBody>
        </p:sp>
        <p:sp>
          <p:nvSpPr>
            <p:cNvPr id="4161"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endParaRPr lang="es-CL"/>
            </a:p>
          </p:txBody>
        </p:sp>
      </p:grpSp>
      <p:sp>
        <p:nvSpPr>
          <p:cNvPr id="4162"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endParaRPr kumimoji="1" lang="es-ES_tradnl"/>
          </a:p>
        </p:txBody>
      </p:sp>
      <p:sp>
        <p:nvSpPr>
          <p:cNvPr id="4163" name="Rectangle 67"/>
          <p:cNvSpPr>
            <a:spLocks noGrp="1" noChangeArrowheads="1"/>
          </p:cNvSpPr>
          <p:nvPr>
            <p:ph type="ctrTitle" sz="quarter"/>
          </p:nvPr>
        </p:nvSpPr>
        <p:spPr>
          <a:xfrm>
            <a:off x="779463" y="1096963"/>
            <a:ext cx="7678737" cy="1431925"/>
          </a:xfrm>
        </p:spPr>
        <p:txBody>
          <a:bodyPr/>
          <a:lstStyle>
            <a:lvl1pPr algn="r">
              <a:defRPr/>
            </a:lvl1pPr>
          </a:lstStyle>
          <a:p>
            <a:r>
              <a:rPr lang="es-ES"/>
              <a:t>Haga clic para modificar el estilo de título del patrón</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s-ES"/>
              <a:t>Haga clic para modificar el estilo de subtítulo del patrón</a:t>
            </a:r>
          </a:p>
        </p:txBody>
      </p:sp>
      <p:sp>
        <p:nvSpPr>
          <p:cNvPr id="4165" name="Rectangle 69"/>
          <p:cNvSpPr>
            <a:spLocks noGrp="1" noChangeArrowheads="1"/>
          </p:cNvSpPr>
          <p:nvPr>
            <p:ph type="dt" sz="quarter" idx="2"/>
          </p:nvPr>
        </p:nvSpPr>
        <p:spPr>
          <a:xfrm>
            <a:off x="685800" y="6248400"/>
            <a:ext cx="1905000" cy="457200"/>
          </a:xfrm>
        </p:spPr>
        <p:txBody>
          <a:bodyPr/>
          <a:lstStyle>
            <a:lvl1pPr>
              <a:defRPr/>
            </a:lvl1pPr>
          </a:lstStyle>
          <a:p>
            <a:endParaRPr lang="es-ES"/>
          </a:p>
        </p:txBody>
      </p:sp>
      <p:sp>
        <p:nvSpPr>
          <p:cNvPr id="4166" name="Rectangle 70"/>
          <p:cNvSpPr>
            <a:spLocks noGrp="1" noChangeArrowheads="1"/>
          </p:cNvSpPr>
          <p:nvPr>
            <p:ph type="ftr" sz="quarter" idx="3"/>
          </p:nvPr>
        </p:nvSpPr>
        <p:spPr>
          <a:xfrm>
            <a:off x="3124200" y="6248400"/>
            <a:ext cx="2895600" cy="457200"/>
          </a:xfrm>
        </p:spPr>
        <p:txBody>
          <a:bodyPr/>
          <a:lstStyle>
            <a:lvl1pPr>
              <a:defRPr/>
            </a:lvl1pPr>
          </a:lstStyle>
          <a:p>
            <a:r>
              <a:rPr lang="es-ES"/>
              <a:t>Administración de Personal</a:t>
            </a:r>
          </a:p>
        </p:txBody>
      </p:sp>
      <p:sp>
        <p:nvSpPr>
          <p:cNvPr id="4167" name="Rectangle 71"/>
          <p:cNvSpPr>
            <a:spLocks noGrp="1" noChangeArrowheads="1"/>
          </p:cNvSpPr>
          <p:nvPr>
            <p:ph type="sldNum" sz="quarter" idx="4"/>
          </p:nvPr>
        </p:nvSpPr>
        <p:spPr>
          <a:xfrm>
            <a:off x="6553200" y="6248400"/>
            <a:ext cx="1905000" cy="457200"/>
          </a:xfrm>
        </p:spPr>
        <p:txBody>
          <a:bodyPr/>
          <a:lstStyle>
            <a:lvl1pPr>
              <a:defRPr/>
            </a:lvl1pPr>
          </a:lstStyle>
          <a:p>
            <a:fld id="{EA4AF8D3-1BD4-49B9-B991-9241B6D26E65}"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Administración de Personal</a:t>
            </a:r>
          </a:p>
        </p:txBody>
      </p:sp>
      <p:sp>
        <p:nvSpPr>
          <p:cNvPr id="6" name="5 Marcador de número de diapositiva"/>
          <p:cNvSpPr>
            <a:spLocks noGrp="1"/>
          </p:cNvSpPr>
          <p:nvPr>
            <p:ph type="sldNum" sz="quarter" idx="12"/>
          </p:nvPr>
        </p:nvSpPr>
        <p:spPr/>
        <p:txBody>
          <a:bodyPr/>
          <a:lstStyle>
            <a:lvl1pPr>
              <a:defRPr/>
            </a:lvl1pPr>
          </a:lstStyle>
          <a:p>
            <a:fld id="{3533B712-B244-4319-A4F4-CF33AB792C99}"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4525" y="192088"/>
            <a:ext cx="2039938" cy="5903912"/>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871538" y="192088"/>
            <a:ext cx="5970587" cy="59039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Administración de Personal</a:t>
            </a:r>
          </a:p>
        </p:txBody>
      </p:sp>
      <p:sp>
        <p:nvSpPr>
          <p:cNvPr id="6" name="5 Marcador de número de diapositiva"/>
          <p:cNvSpPr>
            <a:spLocks noGrp="1"/>
          </p:cNvSpPr>
          <p:nvPr>
            <p:ph type="sldNum" sz="quarter" idx="12"/>
          </p:nvPr>
        </p:nvSpPr>
        <p:spPr/>
        <p:txBody>
          <a:bodyPr/>
          <a:lstStyle>
            <a:lvl1pPr>
              <a:defRPr/>
            </a:lvl1pPr>
          </a:lstStyle>
          <a:p>
            <a:fld id="{C314FB33-9684-4139-8492-4C5F26AEB7CE}"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871538" y="192088"/>
            <a:ext cx="8162925" cy="1431925"/>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912813" y="1905000"/>
            <a:ext cx="3978275"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imágenes prediseñadas"/>
          <p:cNvSpPr>
            <a:spLocks noGrp="1"/>
          </p:cNvSpPr>
          <p:nvPr>
            <p:ph type="clipArt" sz="half" idx="2"/>
          </p:nvPr>
        </p:nvSpPr>
        <p:spPr>
          <a:xfrm>
            <a:off x="5043488" y="1905000"/>
            <a:ext cx="3979862" cy="4191000"/>
          </a:xfrm>
        </p:spPr>
        <p:txBody>
          <a:bodyPr/>
          <a:lstStyle/>
          <a:p>
            <a:endParaRPr lang="es-CL"/>
          </a:p>
        </p:txBody>
      </p:sp>
      <p:sp>
        <p:nvSpPr>
          <p:cNvPr id="5" name="4 Marcador de fecha"/>
          <p:cNvSpPr>
            <a:spLocks noGrp="1"/>
          </p:cNvSpPr>
          <p:nvPr>
            <p:ph type="dt" sz="half" idx="10"/>
          </p:nvPr>
        </p:nvSpPr>
        <p:spPr>
          <a:xfrm>
            <a:off x="1152525" y="6286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90925" y="6286500"/>
            <a:ext cx="2895600" cy="457200"/>
          </a:xfrm>
        </p:spPr>
        <p:txBody>
          <a:bodyPr/>
          <a:lstStyle>
            <a:lvl1pPr>
              <a:defRPr/>
            </a:lvl1pPr>
          </a:lstStyle>
          <a:p>
            <a:r>
              <a:rPr lang="es-ES"/>
              <a:t>Administración de Personal</a:t>
            </a:r>
          </a:p>
        </p:txBody>
      </p:sp>
      <p:sp>
        <p:nvSpPr>
          <p:cNvPr id="7" name="6 Marcador de número de diapositiva"/>
          <p:cNvSpPr>
            <a:spLocks noGrp="1"/>
          </p:cNvSpPr>
          <p:nvPr>
            <p:ph type="sldNum" sz="quarter" idx="12"/>
          </p:nvPr>
        </p:nvSpPr>
        <p:spPr>
          <a:xfrm>
            <a:off x="7019925" y="6286500"/>
            <a:ext cx="1905000" cy="457200"/>
          </a:xfrm>
        </p:spPr>
        <p:txBody>
          <a:bodyPr/>
          <a:lstStyle>
            <a:lvl1pPr>
              <a:defRPr/>
            </a:lvl1pPr>
          </a:lstStyle>
          <a:p>
            <a:fld id="{082F1351-FEA8-43B4-9A29-7F14D47524AA}"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871538" y="192088"/>
            <a:ext cx="8162925" cy="1431925"/>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912813" y="1905000"/>
            <a:ext cx="3978275" cy="4191000"/>
          </a:xfrm>
        </p:spPr>
        <p:txBody>
          <a:bodyPr/>
          <a:lstStyle/>
          <a:p>
            <a:endParaRPr lang="es-CL"/>
          </a:p>
        </p:txBody>
      </p:sp>
      <p:sp>
        <p:nvSpPr>
          <p:cNvPr id="4" name="3 Marcador de texto"/>
          <p:cNvSpPr>
            <a:spLocks noGrp="1"/>
          </p:cNvSpPr>
          <p:nvPr>
            <p:ph type="body" sz="half" idx="2"/>
          </p:nvPr>
        </p:nvSpPr>
        <p:spPr>
          <a:xfrm>
            <a:off x="5043488" y="1905000"/>
            <a:ext cx="3979862"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a:xfrm>
            <a:off x="1152525" y="6286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90925" y="6286500"/>
            <a:ext cx="2895600" cy="457200"/>
          </a:xfrm>
        </p:spPr>
        <p:txBody>
          <a:bodyPr/>
          <a:lstStyle>
            <a:lvl1pPr>
              <a:defRPr/>
            </a:lvl1pPr>
          </a:lstStyle>
          <a:p>
            <a:r>
              <a:rPr lang="es-ES"/>
              <a:t>Administración de Personal</a:t>
            </a:r>
          </a:p>
        </p:txBody>
      </p:sp>
      <p:sp>
        <p:nvSpPr>
          <p:cNvPr id="7" name="6 Marcador de número de diapositiva"/>
          <p:cNvSpPr>
            <a:spLocks noGrp="1"/>
          </p:cNvSpPr>
          <p:nvPr>
            <p:ph type="sldNum" sz="quarter" idx="12"/>
          </p:nvPr>
        </p:nvSpPr>
        <p:spPr>
          <a:xfrm>
            <a:off x="7019925" y="6286500"/>
            <a:ext cx="1905000" cy="457200"/>
          </a:xfrm>
        </p:spPr>
        <p:txBody>
          <a:bodyPr/>
          <a:lstStyle>
            <a:lvl1pPr>
              <a:defRPr/>
            </a:lvl1pPr>
          </a:lstStyle>
          <a:p>
            <a:fld id="{A9A0668C-B875-468B-B12E-511F33C829E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Administración de Personal</a:t>
            </a:r>
          </a:p>
        </p:txBody>
      </p:sp>
      <p:sp>
        <p:nvSpPr>
          <p:cNvPr id="6" name="5 Marcador de número de diapositiva"/>
          <p:cNvSpPr>
            <a:spLocks noGrp="1"/>
          </p:cNvSpPr>
          <p:nvPr>
            <p:ph type="sldNum" sz="quarter" idx="12"/>
          </p:nvPr>
        </p:nvSpPr>
        <p:spPr/>
        <p:txBody>
          <a:bodyPr/>
          <a:lstStyle>
            <a:lvl1pPr>
              <a:defRPr/>
            </a:lvl1pPr>
          </a:lstStyle>
          <a:p>
            <a:fld id="{3B63209C-6CC0-4E72-8B06-3AE9A03A77D0}"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Administración de Personal</a:t>
            </a:r>
          </a:p>
        </p:txBody>
      </p:sp>
      <p:sp>
        <p:nvSpPr>
          <p:cNvPr id="6" name="5 Marcador de número de diapositiva"/>
          <p:cNvSpPr>
            <a:spLocks noGrp="1"/>
          </p:cNvSpPr>
          <p:nvPr>
            <p:ph type="sldNum" sz="quarter" idx="12"/>
          </p:nvPr>
        </p:nvSpPr>
        <p:spPr/>
        <p:txBody>
          <a:bodyPr/>
          <a:lstStyle>
            <a:lvl1pPr>
              <a:defRPr/>
            </a:lvl1pPr>
          </a:lstStyle>
          <a:p>
            <a:fld id="{9750570E-BD2C-4CFD-B3E5-11F19FBE6DD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Administración de Personal</a:t>
            </a:r>
          </a:p>
        </p:txBody>
      </p:sp>
      <p:sp>
        <p:nvSpPr>
          <p:cNvPr id="7" name="6 Marcador de número de diapositiva"/>
          <p:cNvSpPr>
            <a:spLocks noGrp="1"/>
          </p:cNvSpPr>
          <p:nvPr>
            <p:ph type="sldNum" sz="quarter" idx="12"/>
          </p:nvPr>
        </p:nvSpPr>
        <p:spPr/>
        <p:txBody>
          <a:bodyPr/>
          <a:lstStyle>
            <a:lvl1pPr>
              <a:defRPr/>
            </a:lvl1pPr>
          </a:lstStyle>
          <a:p>
            <a:fld id="{D8C872AD-7AEE-48D5-AAD2-86B2BA69664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r>
              <a:rPr lang="es-ES"/>
              <a:t>Administración de Personal</a:t>
            </a:r>
          </a:p>
        </p:txBody>
      </p:sp>
      <p:sp>
        <p:nvSpPr>
          <p:cNvPr id="9" name="8 Marcador de número de diapositiva"/>
          <p:cNvSpPr>
            <a:spLocks noGrp="1"/>
          </p:cNvSpPr>
          <p:nvPr>
            <p:ph type="sldNum" sz="quarter" idx="12"/>
          </p:nvPr>
        </p:nvSpPr>
        <p:spPr/>
        <p:txBody>
          <a:bodyPr/>
          <a:lstStyle>
            <a:lvl1pPr>
              <a:defRPr/>
            </a:lvl1pPr>
          </a:lstStyle>
          <a:p>
            <a:fld id="{3C7CA227-9FA5-419C-A18B-A1C52618EC83}"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r>
              <a:rPr lang="es-ES"/>
              <a:t>Administración de Personal</a:t>
            </a:r>
          </a:p>
        </p:txBody>
      </p:sp>
      <p:sp>
        <p:nvSpPr>
          <p:cNvPr id="5" name="4 Marcador de número de diapositiva"/>
          <p:cNvSpPr>
            <a:spLocks noGrp="1"/>
          </p:cNvSpPr>
          <p:nvPr>
            <p:ph type="sldNum" sz="quarter" idx="12"/>
          </p:nvPr>
        </p:nvSpPr>
        <p:spPr/>
        <p:txBody>
          <a:bodyPr/>
          <a:lstStyle>
            <a:lvl1pPr>
              <a:defRPr/>
            </a:lvl1pPr>
          </a:lstStyle>
          <a:p>
            <a:fld id="{CE2FA37F-C91D-418A-B6BE-F484D5D4530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r>
              <a:rPr lang="es-ES"/>
              <a:t>Administración de Personal</a:t>
            </a:r>
          </a:p>
        </p:txBody>
      </p:sp>
      <p:sp>
        <p:nvSpPr>
          <p:cNvPr id="4" name="3 Marcador de número de diapositiva"/>
          <p:cNvSpPr>
            <a:spLocks noGrp="1"/>
          </p:cNvSpPr>
          <p:nvPr>
            <p:ph type="sldNum" sz="quarter" idx="12"/>
          </p:nvPr>
        </p:nvSpPr>
        <p:spPr/>
        <p:txBody>
          <a:bodyPr/>
          <a:lstStyle>
            <a:lvl1pPr>
              <a:defRPr/>
            </a:lvl1pPr>
          </a:lstStyle>
          <a:p>
            <a:fld id="{F95497C4-815C-4FE0-8BC1-7085F683E893}"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Administración de Personal</a:t>
            </a:r>
          </a:p>
        </p:txBody>
      </p:sp>
      <p:sp>
        <p:nvSpPr>
          <p:cNvPr id="7" name="6 Marcador de número de diapositiva"/>
          <p:cNvSpPr>
            <a:spLocks noGrp="1"/>
          </p:cNvSpPr>
          <p:nvPr>
            <p:ph type="sldNum" sz="quarter" idx="12"/>
          </p:nvPr>
        </p:nvSpPr>
        <p:spPr/>
        <p:txBody>
          <a:bodyPr/>
          <a:lstStyle>
            <a:lvl1pPr>
              <a:defRPr/>
            </a:lvl1pPr>
          </a:lstStyle>
          <a:p>
            <a:fld id="{3C183C1B-6521-48BC-9625-DC75020EE41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Administración de Personal</a:t>
            </a:r>
          </a:p>
        </p:txBody>
      </p:sp>
      <p:sp>
        <p:nvSpPr>
          <p:cNvPr id="7" name="6 Marcador de número de diapositiva"/>
          <p:cNvSpPr>
            <a:spLocks noGrp="1"/>
          </p:cNvSpPr>
          <p:nvPr>
            <p:ph type="sldNum" sz="quarter" idx="12"/>
          </p:nvPr>
        </p:nvSpPr>
        <p:spPr/>
        <p:txBody>
          <a:bodyPr/>
          <a:lstStyle>
            <a:lvl1pPr>
              <a:defRPr/>
            </a:lvl1pPr>
          </a:lstStyle>
          <a:p>
            <a:fld id="{9CE08FB9-A828-43B0-9D28-E0270ACA483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7175" cy="6867525"/>
            <a:chOff x="0" y="0"/>
            <a:chExt cx="5762" cy="4326"/>
          </a:xfrm>
        </p:grpSpPr>
        <p:sp>
          <p:nvSpPr>
            <p:cNvPr id="3075"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76"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77"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78"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79"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0"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1"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2"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3"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4"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5"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6"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7"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8"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89"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0"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1"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2"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3"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4"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5"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6"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7"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8"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099"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0"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1"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2"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3"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4"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5"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6"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7"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8"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09"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0"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1"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2"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3"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4"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5"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6"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7"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8"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19"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0"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1"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2"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3"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4"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5"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6"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7"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8"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29"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0"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1"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2"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3"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4"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endParaRPr lang="es-CL"/>
            </a:p>
          </p:txBody>
        </p:sp>
        <p:sp>
          <p:nvSpPr>
            <p:cNvPr id="3135"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endParaRPr lang="es-CL"/>
            </a:p>
          </p:txBody>
        </p:sp>
        <p:sp>
          <p:nvSpPr>
            <p:cNvPr id="3136"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endParaRPr lang="es-CL"/>
            </a:p>
          </p:txBody>
        </p:sp>
      </p:grpSp>
      <p:sp>
        <p:nvSpPr>
          <p:cNvPr id="3137"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313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s-ES"/>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s-ES"/>
              <a:t>Administración de Personal</a:t>
            </a:r>
          </a:p>
        </p:txBody>
      </p:sp>
      <p:sp>
        <p:nvSpPr>
          <p:cNvPr id="3141"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E252094-99FB-416A-838A-DB31BB52BC52}"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B3EB05ED-0128-4E95-870B-9FF13CF4C0A5}" type="slidenum">
              <a:rPr lang="es-ES"/>
              <a:pPr/>
              <a:t>1</a:t>
            </a:fld>
            <a:endParaRPr lang="es-ES"/>
          </a:p>
        </p:txBody>
      </p:sp>
      <p:sp>
        <p:nvSpPr>
          <p:cNvPr id="18434" name="Rectangle 2"/>
          <p:cNvSpPr>
            <a:spLocks noGrp="1" noChangeArrowheads="1"/>
          </p:cNvSpPr>
          <p:nvPr>
            <p:ph type="title"/>
          </p:nvPr>
        </p:nvSpPr>
        <p:spPr>
          <a:xfrm>
            <a:off x="251520" y="300574"/>
            <a:ext cx="8782943" cy="1323439"/>
          </a:xfrm>
        </p:spPr>
        <p:txBody>
          <a:bodyPr/>
          <a:lstStyle/>
          <a:p>
            <a:pPr algn="r"/>
            <a:r>
              <a:rPr lang="es-MX" sz="4000" b="1" dirty="0" smtClean="0"/>
              <a:t>2.1 El </a:t>
            </a:r>
            <a:r>
              <a:rPr lang="es-ES" sz="4000" b="1" dirty="0"/>
              <a:t>Proceso </a:t>
            </a:r>
            <a:r>
              <a:rPr lang="es-ES" sz="4000" b="1" dirty="0" smtClean="0"/>
              <a:t>Administrativo</a:t>
            </a:r>
            <a:br>
              <a:rPr lang="es-ES" sz="4000" b="1" dirty="0" smtClean="0"/>
            </a:br>
            <a:r>
              <a:rPr lang="es-ES" sz="4000" b="1" dirty="0" smtClean="0"/>
              <a:t> </a:t>
            </a:r>
            <a:r>
              <a:rPr lang="es-ES" sz="4000" b="1" dirty="0"/>
              <a:t>en el </a:t>
            </a:r>
            <a:r>
              <a:rPr lang="es-ES" sz="4000" b="1" dirty="0" smtClean="0"/>
              <a:t>área de </a:t>
            </a:r>
            <a:r>
              <a:rPr lang="es-ES" sz="4000" b="1" dirty="0"/>
              <a:t>RR.HH.</a:t>
            </a:r>
            <a:endParaRPr lang="es-ES" sz="4000" dirty="0"/>
          </a:p>
        </p:txBody>
      </p:sp>
      <p:sp>
        <p:nvSpPr>
          <p:cNvPr id="18435" name="Rectangle 3"/>
          <p:cNvSpPr>
            <a:spLocks noGrp="1" noChangeArrowheads="1"/>
          </p:cNvSpPr>
          <p:nvPr>
            <p:ph type="body" sz="half" idx="1"/>
          </p:nvPr>
        </p:nvSpPr>
        <p:spPr/>
        <p:txBody>
          <a:bodyPr/>
          <a:lstStyle/>
          <a:p>
            <a:r>
              <a:rPr lang="es-ES" sz="2800"/>
              <a:t>1. La Planificación</a:t>
            </a:r>
          </a:p>
          <a:p>
            <a:r>
              <a:rPr lang="es-ES" sz="2800"/>
              <a:t>2. La Organización</a:t>
            </a:r>
          </a:p>
          <a:p>
            <a:r>
              <a:rPr lang="es-ES" sz="2800"/>
              <a:t>3. La Dirección</a:t>
            </a:r>
          </a:p>
          <a:p>
            <a:r>
              <a:rPr lang="es-ES" sz="2800"/>
              <a:t>4. El Control</a:t>
            </a:r>
          </a:p>
          <a:p>
            <a:r>
              <a:rPr lang="es-ES" sz="2800"/>
              <a:t>5. La Coordinación</a:t>
            </a:r>
          </a:p>
        </p:txBody>
      </p:sp>
      <p:pic>
        <p:nvPicPr>
          <p:cNvPr id="18438" name="Picture 6" descr="052043B"/>
          <p:cNvPicPr>
            <a:picLocks noChangeAspect="1" noChangeArrowheads="1"/>
          </p:cNvPicPr>
          <p:nvPr>
            <p:ph type="clipArt" sz="half" idx="2"/>
          </p:nvPr>
        </p:nvPicPr>
        <p:blipFill>
          <a:blip r:embed="rId3" cstate="print"/>
          <a:srcRect/>
          <a:stretch>
            <a:fillRect/>
          </a:stretch>
        </p:blipFill>
        <p:spPr>
          <a:xfrm>
            <a:off x="5043488" y="2689225"/>
            <a:ext cx="3979862" cy="2622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out)">
                                      <p:cBhvr>
                                        <p:cTn id="7" dur="500"/>
                                        <p:tgtEl>
                                          <p:spTgt spid="1843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907DD41F-9F22-40F9-8453-9D1801FE58C2}" type="slidenum">
              <a:rPr lang="es-ES"/>
              <a:pPr/>
              <a:t>10</a:t>
            </a:fld>
            <a:endParaRPr lang="es-ES"/>
          </a:p>
        </p:txBody>
      </p:sp>
      <p:sp>
        <p:nvSpPr>
          <p:cNvPr id="27650" name="Rectangle 2"/>
          <p:cNvSpPr>
            <a:spLocks noGrp="1" noChangeArrowheads="1"/>
          </p:cNvSpPr>
          <p:nvPr>
            <p:ph type="title"/>
          </p:nvPr>
        </p:nvSpPr>
        <p:spPr/>
        <p:txBody>
          <a:bodyPr/>
          <a:lstStyle/>
          <a:p>
            <a:endParaRPr lang="es-ES_tradnl"/>
          </a:p>
        </p:txBody>
      </p:sp>
      <p:sp>
        <p:nvSpPr>
          <p:cNvPr id="27651" name="Rectangle 3"/>
          <p:cNvSpPr>
            <a:spLocks noGrp="1" noChangeArrowheads="1"/>
          </p:cNvSpPr>
          <p:nvPr>
            <p:ph type="body" sz="half" idx="1"/>
          </p:nvPr>
        </p:nvSpPr>
        <p:spPr/>
        <p:txBody>
          <a:bodyPr/>
          <a:lstStyle/>
          <a:p>
            <a:pPr>
              <a:lnSpc>
                <a:spcPct val="90000"/>
              </a:lnSpc>
            </a:pPr>
            <a:r>
              <a:rPr lang="es-MX" sz="2800" b="1"/>
              <a:t>Rotación Interna Respecto del Cargo, </a:t>
            </a:r>
            <a:r>
              <a:rPr lang="es-MX" sz="2800"/>
              <a:t>es cuando no se puede mantener a una persona en sus labores y es difícil encontrar o conseguir personal.</a:t>
            </a:r>
            <a:endParaRPr lang="es-ES" sz="2800"/>
          </a:p>
        </p:txBody>
      </p:sp>
      <p:pic>
        <p:nvPicPr>
          <p:cNvPr id="27654" name="Picture 6" descr="052040F"/>
          <p:cNvPicPr>
            <a:picLocks noChangeAspect="1" noChangeArrowheads="1"/>
          </p:cNvPicPr>
          <p:nvPr>
            <p:ph type="clipArt" sz="half" idx="2"/>
          </p:nvPr>
        </p:nvPicPr>
        <p:blipFill>
          <a:blip r:embed="rId3" cstate="print"/>
          <a:srcRect/>
          <a:stretch>
            <a:fillRect/>
          </a:stretch>
        </p:blipFill>
        <p:spPr>
          <a:xfrm>
            <a:off x="5043488" y="2708275"/>
            <a:ext cx="3979862" cy="25844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ox(out)">
                                      <p:cBhvr>
                                        <p:cTn id="7" dur="500"/>
                                        <p:tgtEl>
                                          <p:spTgt spid="2765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EEE1B7FB-A985-4317-BCBB-069455792932}" type="slidenum">
              <a:rPr lang="es-ES"/>
              <a:pPr/>
              <a:t>11</a:t>
            </a:fld>
            <a:endParaRPr lang="es-ES"/>
          </a:p>
        </p:txBody>
      </p:sp>
      <p:sp>
        <p:nvSpPr>
          <p:cNvPr id="28674" name="Rectangle 2"/>
          <p:cNvSpPr>
            <a:spLocks noGrp="1" noChangeArrowheads="1"/>
          </p:cNvSpPr>
          <p:nvPr>
            <p:ph type="title"/>
          </p:nvPr>
        </p:nvSpPr>
        <p:spPr/>
        <p:txBody>
          <a:bodyPr/>
          <a:lstStyle/>
          <a:p>
            <a:endParaRPr lang="es-ES_tradnl"/>
          </a:p>
        </p:txBody>
      </p:sp>
      <p:sp>
        <p:nvSpPr>
          <p:cNvPr id="28675" name="Rectangle 3"/>
          <p:cNvSpPr>
            <a:spLocks noGrp="1" noChangeArrowheads="1"/>
          </p:cNvSpPr>
          <p:nvPr>
            <p:ph type="body" sz="half" idx="1"/>
          </p:nvPr>
        </p:nvSpPr>
        <p:spPr/>
        <p:txBody>
          <a:bodyPr/>
          <a:lstStyle/>
          <a:p>
            <a:r>
              <a:rPr lang="es-MX" sz="2400" b="1"/>
              <a:t>Rotación Interna Respecto de La Persona, </a:t>
            </a:r>
            <a:r>
              <a:rPr lang="es-MX" sz="2400"/>
              <a:t>cuando no cumple con las condiciones o rendimiento esperadas para ejecutar sus labores, por lo que se debe derivar a otras funciones.</a:t>
            </a:r>
            <a:endParaRPr lang="es-ES" sz="2400"/>
          </a:p>
        </p:txBody>
      </p:sp>
      <p:pic>
        <p:nvPicPr>
          <p:cNvPr id="28678" name="Picture 6" descr="052040D"/>
          <p:cNvPicPr>
            <a:picLocks noChangeAspect="1" noChangeArrowheads="1"/>
          </p:cNvPicPr>
          <p:nvPr>
            <p:ph type="clipArt" sz="half" idx="2"/>
          </p:nvPr>
        </p:nvPicPr>
        <p:blipFill>
          <a:blip r:embed="rId3" cstate="print"/>
          <a:srcRect/>
          <a:stretch>
            <a:fillRect/>
          </a:stretch>
        </p:blipFill>
        <p:spPr>
          <a:xfrm>
            <a:off x="5657850" y="1905000"/>
            <a:ext cx="2751138" cy="4191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ox(out)">
                                      <p:cBhvr>
                                        <p:cTn id="7" dur="500"/>
                                        <p:tgtEl>
                                          <p:spTgt spid="2867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CAF8563E-C6F5-4A76-B673-FF7F0101D63A}" type="slidenum">
              <a:rPr lang="es-ES"/>
              <a:pPr/>
              <a:t>12</a:t>
            </a:fld>
            <a:endParaRPr lang="es-ES"/>
          </a:p>
        </p:txBody>
      </p:sp>
      <p:sp>
        <p:nvSpPr>
          <p:cNvPr id="29698" name="Rectangle 2"/>
          <p:cNvSpPr>
            <a:spLocks noGrp="1" noChangeArrowheads="1"/>
          </p:cNvSpPr>
          <p:nvPr>
            <p:ph type="title"/>
          </p:nvPr>
        </p:nvSpPr>
        <p:spPr/>
        <p:txBody>
          <a:bodyPr/>
          <a:lstStyle/>
          <a:p>
            <a:endParaRPr lang="es-ES_tradnl"/>
          </a:p>
        </p:txBody>
      </p:sp>
      <p:sp>
        <p:nvSpPr>
          <p:cNvPr id="29699" name="Rectangle 3"/>
          <p:cNvSpPr>
            <a:spLocks noGrp="1" noChangeArrowheads="1"/>
          </p:cNvSpPr>
          <p:nvPr>
            <p:ph type="body" sz="half" idx="1"/>
          </p:nvPr>
        </p:nvSpPr>
        <p:spPr/>
        <p:txBody>
          <a:bodyPr/>
          <a:lstStyle/>
          <a:p>
            <a:r>
              <a:rPr lang="es-MX" sz="2800" b="1"/>
              <a:t>Rotación Externa, </a:t>
            </a:r>
            <a:r>
              <a:rPr lang="es-MX" sz="2800"/>
              <a:t>se produce cuando las personas salen de la empresa por nuevas perspectivas por distintos aspectos.</a:t>
            </a:r>
            <a:endParaRPr lang="es-ES" sz="2800"/>
          </a:p>
        </p:txBody>
      </p:sp>
      <p:pic>
        <p:nvPicPr>
          <p:cNvPr id="29702" name="Picture 6" descr="052032B"/>
          <p:cNvPicPr>
            <a:picLocks noChangeAspect="1" noChangeArrowheads="1"/>
          </p:cNvPicPr>
          <p:nvPr>
            <p:ph type="clipArt" sz="half" idx="2"/>
          </p:nvPr>
        </p:nvPicPr>
        <p:blipFill>
          <a:blip r:embed="rId3" cstate="print"/>
          <a:srcRect/>
          <a:stretch>
            <a:fillRect/>
          </a:stretch>
        </p:blipFill>
        <p:spPr>
          <a:xfrm>
            <a:off x="5043488" y="2673350"/>
            <a:ext cx="3979862" cy="26527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ox(out)">
                                      <p:cBhvr>
                                        <p:cTn id="7" dur="500"/>
                                        <p:tgtEl>
                                          <p:spTgt spid="2970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768FDB07-01EC-4707-8D76-3F6CDEFDE20B}" type="slidenum">
              <a:rPr lang="es-ES"/>
              <a:pPr/>
              <a:t>13</a:t>
            </a:fld>
            <a:endParaRPr lang="es-ES"/>
          </a:p>
        </p:txBody>
      </p:sp>
      <p:sp>
        <p:nvSpPr>
          <p:cNvPr id="30722" name="Rectangle 2"/>
          <p:cNvSpPr>
            <a:spLocks noGrp="1" noChangeArrowheads="1"/>
          </p:cNvSpPr>
          <p:nvPr>
            <p:ph type="title"/>
          </p:nvPr>
        </p:nvSpPr>
        <p:spPr>
          <a:xfrm>
            <a:off x="871538" y="862013"/>
            <a:ext cx="8162925" cy="762000"/>
          </a:xfrm>
        </p:spPr>
        <p:txBody>
          <a:bodyPr/>
          <a:lstStyle/>
          <a:p>
            <a:r>
              <a:rPr lang="es-MX" b="1"/>
              <a:t>5)     Coordinación.</a:t>
            </a:r>
            <a:endParaRPr lang="es-ES" b="1"/>
          </a:p>
        </p:txBody>
      </p:sp>
      <p:sp>
        <p:nvSpPr>
          <p:cNvPr id="30723" name="Rectangle 3"/>
          <p:cNvSpPr>
            <a:spLocks noGrp="1" noChangeArrowheads="1"/>
          </p:cNvSpPr>
          <p:nvPr>
            <p:ph type="body" sz="half" idx="1"/>
          </p:nvPr>
        </p:nvSpPr>
        <p:spPr/>
        <p:txBody>
          <a:bodyPr/>
          <a:lstStyle/>
          <a:p>
            <a:r>
              <a:rPr lang="es-MX" sz="2800"/>
              <a:t>Consiste en armonizar actividades y recursos en función de los planes, es necesario tener presente:</a:t>
            </a:r>
            <a:endParaRPr lang="es-ES" sz="2800"/>
          </a:p>
          <a:p>
            <a:endParaRPr lang="es-ES" sz="2800"/>
          </a:p>
        </p:txBody>
      </p:sp>
      <p:pic>
        <p:nvPicPr>
          <p:cNvPr id="30726" name="Picture 6" descr="052034A"/>
          <p:cNvPicPr>
            <a:picLocks noChangeAspect="1" noChangeArrowheads="1"/>
          </p:cNvPicPr>
          <p:nvPr>
            <p:ph type="clipArt" sz="half" idx="2"/>
          </p:nvPr>
        </p:nvPicPr>
        <p:blipFill>
          <a:blip r:embed="rId3" cstate="print"/>
          <a:srcRect/>
          <a:stretch>
            <a:fillRect/>
          </a:stretch>
        </p:blipFill>
        <p:spPr>
          <a:xfrm>
            <a:off x="5043488" y="2692400"/>
            <a:ext cx="3979862" cy="26146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out)">
                                      <p:cBhvr>
                                        <p:cTn id="7" dur="500"/>
                                        <p:tgtEl>
                                          <p:spTgt spid="3072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C6CBDC08-86E3-42FD-B83F-AAAF3F74EE49}" type="slidenum">
              <a:rPr lang="es-ES"/>
              <a:pPr/>
              <a:t>14</a:t>
            </a:fld>
            <a:endParaRPr lang="es-ES"/>
          </a:p>
        </p:txBody>
      </p:sp>
      <p:sp>
        <p:nvSpPr>
          <p:cNvPr id="31746" name="Rectangle 2"/>
          <p:cNvSpPr>
            <a:spLocks noGrp="1" noChangeArrowheads="1"/>
          </p:cNvSpPr>
          <p:nvPr>
            <p:ph type="title"/>
          </p:nvPr>
        </p:nvSpPr>
        <p:spPr/>
        <p:txBody>
          <a:bodyPr/>
          <a:lstStyle/>
          <a:p>
            <a:endParaRPr lang="es-ES_tradnl"/>
          </a:p>
        </p:txBody>
      </p:sp>
      <p:sp>
        <p:nvSpPr>
          <p:cNvPr id="31747" name="Rectangle 3"/>
          <p:cNvSpPr>
            <a:spLocks noGrp="1" noChangeArrowheads="1"/>
          </p:cNvSpPr>
          <p:nvPr>
            <p:ph type="body" idx="1"/>
          </p:nvPr>
        </p:nvSpPr>
        <p:spPr/>
        <p:txBody>
          <a:bodyPr/>
          <a:lstStyle/>
          <a:p>
            <a:pPr algn="just">
              <a:lnSpc>
                <a:spcPct val="90000"/>
              </a:lnSpc>
            </a:pPr>
            <a:r>
              <a:rPr lang="es-MX" b="1"/>
              <a:t>Armonía Con La Estructura, </a:t>
            </a:r>
            <a:r>
              <a:rPr lang="es-MX"/>
              <a:t>proveyendo de trabajadores en la calidad y tiempo acordado es decir, nosotros debemos ser capaces de distribuir personal a todos los sectores de la organización, capaces de ejecutar el trabajo adecuado y entregándolo en el tiempo que se demanda.</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410899EA-6D38-4029-81A6-B09DBE01BD9D}" type="slidenum">
              <a:rPr lang="es-ES"/>
              <a:pPr/>
              <a:t>15</a:t>
            </a:fld>
            <a:endParaRPr lang="es-ES"/>
          </a:p>
        </p:txBody>
      </p:sp>
      <p:sp>
        <p:nvSpPr>
          <p:cNvPr id="32770" name="Rectangle 2"/>
          <p:cNvSpPr>
            <a:spLocks noGrp="1" noChangeArrowheads="1"/>
          </p:cNvSpPr>
          <p:nvPr>
            <p:ph type="title"/>
          </p:nvPr>
        </p:nvSpPr>
        <p:spPr/>
        <p:txBody>
          <a:bodyPr/>
          <a:lstStyle/>
          <a:p>
            <a:endParaRPr lang="es-ES_tradnl"/>
          </a:p>
        </p:txBody>
      </p:sp>
      <p:sp>
        <p:nvSpPr>
          <p:cNvPr id="32771" name="Rectangle 3"/>
          <p:cNvSpPr>
            <a:spLocks noGrp="1" noChangeArrowheads="1"/>
          </p:cNvSpPr>
          <p:nvPr>
            <p:ph type="body" idx="1"/>
          </p:nvPr>
        </p:nvSpPr>
        <p:spPr/>
        <p:txBody>
          <a:bodyPr/>
          <a:lstStyle/>
          <a:p>
            <a:pPr algn="just"/>
            <a:r>
              <a:rPr lang="es-MX" b="1"/>
              <a:t>Armonizar Las Unidades Descentralizadas, </a:t>
            </a:r>
            <a:r>
              <a:rPr lang="es-MX"/>
              <a:t>se debe mantener con igualdad a todos los trabajadores como en el caso de una casa matriz y una sucursal de un banco.</a:t>
            </a: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153BE125-0DAA-4B3F-937F-4A55E1DABBFC}" type="slidenum">
              <a:rPr lang="es-ES"/>
              <a:pPr/>
              <a:t>16</a:t>
            </a:fld>
            <a:endParaRPr lang="es-ES"/>
          </a:p>
        </p:txBody>
      </p:sp>
      <p:sp>
        <p:nvSpPr>
          <p:cNvPr id="33794" name="Rectangle 2"/>
          <p:cNvSpPr>
            <a:spLocks noGrp="1" noChangeArrowheads="1"/>
          </p:cNvSpPr>
          <p:nvPr>
            <p:ph type="title"/>
          </p:nvPr>
        </p:nvSpPr>
        <p:spPr/>
        <p:txBody>
          <a:bodyPr/>
          <a:lstStyle/>
          <a:p>
            <a:endParaRPr lang="es-ES_tradnl"/>
          </a:p>
        </p:txBody>
      </p:sp>
      <p:sp>
        <p:nvSpPr>
          <p:cNvPr id="33795" name="Rectangle 3"/>
          <p:cNvSpPr>
            <a:spLocks noGrp="1" noChangeArrowheads="1"/>
          </p:cNvSpPr>
          <p:nvPr>
            <p:ph type="body" idx="1"/>
          </p:nvPr>
        </p:nvSpPr>
        <p:spPr/>
        <p:txBody>
          <a:bodyPr/>
          <a:lstStyle/>
          <a:p>
            <a:pPr algn="just"/>
            <a:r>
              <a:rPr lang="es-MX" sz="2800" b="1"/>
              <a:t>Armonizar Respecto De Trabajadores Con Actividades Especiales, </a:t>
            </a:r>
            <a:r>
              <a:rPr lang="es-MX" sz="2800"/>
              <a:t>es el caso del personal de terreno o de comisión, los cuales deben ser tomados como parte de la empresa para lo cual es necesario integrarlos, que es en el caso de reuniones de carácter informales las cuales se debe llevar a cabo en horarios adecuados para la integración de todos.</a:t>
            </a:r>
            <a:endParaRPr lang="es-E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Grp="1" noChangeArrowheads="1"/>
          </p:cNvSpPr>
          <p:nvPr>
            <p:ph type="ftr" sz="quarter" idx="3"/>
          </p:nvPr>
        </p:nvSpPr>
        <p:spPr/>
        <p:txBody>
          <a:bodyPr/>
          <a:lstStyle/>
          <a:p>
            <a:r>
              <a:rPr lang="es-ES"/>
              <a:t>Administración de Personal</a:t>
            </a:r>
          </a:p>
        </p:txBody>
      </p:sp>
      <p:sp>
        <p:nvSpPr>
          <p:cNvPr id="6" name="Rectangle 71"/>
          <p:cNvSpPr>
            <a:spLocks noGrp="1" noChangeArrowheads="1"/>
          </p:cNvSpPr>
          <p:nvPr>
            <p:ph type="sldNum" sz="quarter" idx="4"/>
          </p:nvPr>
        </p:nvSpPr>
        <p:spPr/>
        <p:txBody>
          <a:bodyPr/>
          <a:lstStyle/>
          <a:p>
            <a:fld id="{951BBE25-527C-44BD-882B-2A861A9F0C53}" type="slidenum">
              <a:rPr lang="es-ES"/>
              <a:pPr/>
              <a:t>17</a:t>
            </a:fld>
            <a:endParaRPr lang="es-ES"/>
          </a:p>
        </p:txBody>
      </p:sp>
      <p:sp>
        <p:nvSpPr>
          <p:cNvPr id="35842" name="Rectangle 2"/>
          <p:cNvSpPr>
            <a:spLocks noGrp="1" noChangeArrowheads="1"/>
          </p:cNvSpPr>
          <p:nvPr>
            <p:ph type="ctrTitle"/>
          </p:nvPr>
        </p:nvSpPr>
        <p:spPr>
          <a:xfrm>
            <a:off x="533400" y="360780"/>
            <a:ext cx="8412163" cy="2123658"/>
          </a:xfrm>
        </p:spPr>
        <p:txBody>
          <a:bodyPr/>
          <a:lstStyle/>
          <a:p>
            <a:pPr algn="ctr"/>
            <a:r>
              <a:rPr lang="es-ES_tradnl" dirty="0"/>
              <a:t/>
            </a:r>
            <a:br>
              <a:rPr lang="es-ES_tradnl" dirty="0"/>
            </a:br>
            <a:r>
              <a:rPr lang="es-ES_tradnl" dirty="0" smtClean="0"/>
              <a:t>2.2 </a:t>
            </a:r>
            <a:r>
              <a:rPr lang="es-ES_tradnl" dirty="0"/>
              <a:t>La Moderna Escala de Trabajadores</a:t>
            </a:r>
          </a:p>
        </p:txBody>
      </p:sp>
      <p:sp>
        <p:nvSpPr>
          <p:cNvPr id="35843" name="Rectangle 3"/>
          <p:cNvSpPr>
            <a:spLocks noGrp="1" noChangeArrowheads="1"/>
          </p:cNvSpPr>
          <p:nvPr>
            <p:ph type="subTitle" idx="1"/>
          </p:nvPr>
        </p:nvSpPr>
        <p:spPr>
          <a:xfrm>
            <a:off x="4427984" y="3068960"/>
            <a:ext cx="3888432" cy="3114675"/>
          </a:xfrm>
        </p:spPr>
        <p:txBody>
          <a:bodyPr/>
          <a:lstStyle/>
          <a:p>
            <a:endParaRPr lang="es-MX" dirty="0" smtClean="0"/>
          </a:p>
          <a:p>
            <a:r>
              <a:rPr lang="es-MX" dirty="0" smtClean="0"/>
              <a:t>La importancia de la valorización y el reconocimiento</a:t>
            </a:r>
            <a:endParaRPr lang="es-MX" dirty="0"/>
          </a:p>
        </p:txBody>
      </p:sp>
      <p:pic>
        <p:nvPicPr>
          <p:cNvPr id="7" name="Picture 4" descr="015001B"/>
          <p:cNvPicPr>
            <a:picLocks noChangeAspect="1" noChangeArrowheads="1"/>
          </p:cNvPicPr>
          <p:nvPr>
            <p:ph sz="half" idx="2"/>
          </p:nvPr>
        </p:nvPicPr>
        <p:blipFill>
          <a:blip r:embed="rId2" cstate="print"/>
          <a:srcRect/>
          <a:stretch>
            <a:fillRect/>
          </a:stretch>
        </p:blipFill>
        <p:spPr>
          <a:xfrm>
            <a:off x="395536" y="3212976"/>
            <a:ext cx="3975100" cy="2535237"/>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1C13455B-ACE2-4F56-A68D-A1F8B4E90BE9}" type="slidenum">
              <a:rPr lang="es-ES"/>
              <a:pPr/>
              <a:t>18</a:t>
            </a:fld>
            <a:endParaRPr lang="es-ES"/>
          </a:p>
        </p:txBody>
      </p:sp>
      <p:sp>
        <p:nvSpPr>
          <p:cNvPr id="36866" name="Rectangle 2"/>
          <p:cNvSpPr>
            <a:spLocks noGrp="1" noChangeArrowheads="1"/>
          </p:cNvSpPr>
          <p:nvPr>
            <p:ph type="title"/>
          </p:nvPr>
        </p:nvSpPr>
        <p:spPr/>
        <p:txBody>
          <a:bodyPr/>
          <a:lstStyle/>
          <a:p>
            <a:r>
              <a:rPr lang="es-MX" sz="3600" b="1">
                <a:solidFill>
                  <a:schemeClr val="tx1"/>
                </a:solidFill>
                <a:latin typeface="Arial" charset="0"/>
              </a:rPr>
              <a:t>1. Reconocimiento de su calidad de persona</a:t>
            </a:r>
            <a:endParaRPr lang="es-ES_tradnl" b="1">
              <a:solidFill>
                <a:schemeClr val="tx1"/>
              </a:solidFill>
              <a:latin typeface="Arial" charset="0"/>
            </a:endParaRPr>
          </a:p>
        </p:txBody>
      </p:sp>
      <p:sp>
        <p:nvSpPr>
          <p:cNvPr id="36867" name="Rectangle 3"/>
          <p:cNvSpPr>
            <a:spLocks noGrp="1" noChangeArrowheads="1"/>
          </p:cNvSpPr>
          <p:nvPr>
            <p:ph type="body" sz="half" idx="1"/>
          </p:nvPr>
        </p:nvSpPr>
        <p:spPr>
          <a:xfrm>
            <a:off x="912813" y="1905000"/>
            <a:ext cx="3975100" cy="4191000"/>
          </a:xfrm>
        </p:spPr>
        <p:txBody>
          <a:bodyPr/>
          <a:lstStyle/>
          <a:p>
            <a:r>
              <a:rPr lang="es-MX" sz="2800"/>
              <a:t>es decir, que se reconozca su dignidad como persona.</a:t>
            </a:r>
          </a:p>
          <a:p>
            <a:endParaRPr lang="es-ES_tradnl" sz="2800"/>
          </a:p>
        </p:txBody>
      </p:sp>
      <p:pic>
        <p:nvPicPr>
          <p:cNvPr id="36868" name="Picture 4" descr="015002D"/>
          <p:cNvPicPr>
            <a:picLocks noChangeAspect="1" noChangeArrowheads="1"/>
          </p:cNvPicPr>
          <p:nvPr>
            <p:ph sz="half" idx="2"/>
          </p:nvPr>
        </p:nvPicPr>
        <p:blipFill>
          <a:blip r:embed="rId2" cstate="print"/>
          <a:srcRect/>
          <a:stretch>
            <a:fillRect/>
          </a:stretch>
        </p:blipFill>
        <p:spPr>
          <a:xfrm>
            <a:off x="5629275" y="1905000"/>
            <a:ext cx="2813050" cy="41910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38664CB6-65CA-4D31-8C26-C088D821B119}" type="slidenum">
              <a:rPr lang="es-ES"/>
              <a:pPr/>
              <a:t>19</a:t>
            </a:fld>
            <a:endParaRPr lang="es-ES"/>
          </a:p>
        </p:txBody>
      </p:sp>
      <p:sp>
        <p:nvSpPr>
          <p:cNvPr id="37890" name="Rectangle 2"/>
          <p:cNvSpPr>
            <a:spLocks noGrp="1" noChangeArrowheads="1"/>
          </p:cNvSpPr>
          <p:nvPr>
            <p:ph type="title"/>
          </p:nvPr>
        </p:nvSpPr>
        <p:spPr>
          <a:xfrm>
            <a:off x="990600" y="457200"/>
            <a:ext cx="8153400" cy="1143000"/>
          </a:xfrm>
        </p:spPr>
        <p:txBody>
          <a:bodyPr/>
          <a:lstStyle/>
          <a:p>
            <a:r>
              <a:rPr lang="es-ES_tradnl"/>
              <a:t>2.</a:t>
            </a:r>
            <a:r>
              <a:rPr lang="es-MX" sz="3600" b="1">
                <a:solidFill>
                  <a:schemeClr val="tx1"/>
                </a:solidFill>
                <a:latin typeface="Arial" charset="0"/>
              </a:rPr>
              <a:t>Reconocimiento de la importancia del trabajo que realiza.</a:t>
            </a:r>
            <a:endParaRPr lang="es-ES_tradnl" b="1">
              <a:solidFill>
                <a:schemeClr val="tx1"/>
              </a:solidFill>
              <a:latin typeface="Arial" charset="0"/>
            </a:endParaRPr>
          </a:p>
        </p:txBody>
      </p:sp>
      <p:sp>
        <p:nvSpPr>
          <p:cNvPr id="37891"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37892" name="Picture 4" descr="052003A"/>
          <p:cNvPicPr>
            <a:picLocks noChangeAspect="1" noChangeArrowheads="1"/>
          </p:cNvPicPr>
          <p:nvPr>
            <p:ph sz="half" idx="2"/>
          </p:nvPr>
        </p:nvPicPr>
        <p:blipFill>
          <a:blip r:embed="rId2" cstate="print"/>
          <a:srcRect/>
          <a:stretch>
            <a:fillRect/>
          </a:stretch>
        </p:blipFill>
        <p:spPr>
          <a:xfrm>
            <a:off x="5048250" y="2741613"/>
            <a:ext cx="3975100" cy="2516187"/>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63BB91D8-8733-4434-8C88-C21FE520A685}" type="slidenum">
              <a:rPr lang="es-ES"/>
              <a:pPr/>
              <a:t>2</a:t>
            </a:fld>
            <a:endParaRPr lang="es-ES"/>
          </a:p>
        </p:txBody>
      </p:sp>
      <p:sp>
        <p:nvSpPr>
          <p:cNvPr id="19458" name="Rectangle 2"/>
          <p:cNvSpPr>
            <a:spLocks noGrp="1" noChangeArrowheads="1"/>
          </p:cNvSpPr>
          <p:nvPr>
            <p:ph type="title"/>
          </p:nvPr>
        </p:nvSpPr>
        <p:spPr>
          <a:xfrm>
            <a:off x="871538" y="862013"/>
            <a:ext cx="8162925" cy="762000"/>
          </a:xfrm>
        </p:spPr>
        <p:txBody>
          <a:bodyPr/>
          <a:lstStyle/>
          <a:p>
            <a:r>
              <a:rPr lang="es-MX" b="1"/>
              <a:t>1)     Planificación.</a:t>
            </a:r>
            <a:endParaRPr lang="es-ES" b="1"/>
          </a:p>
        </p:txBody>
      </p:sp>
      <p:sp>
        <p:nvSpPr>
          <p:cNvPr id="19459" name="Rectangle 3"/>
          <p:cNvSpPr>
            <a:spLocks noGrp="1" noChangeArrowheads="1"/>
          </p:cNvSpPr>
          <p:nvPr>
            <p:ph type="body" idx="1"/>
          </p:nvPr>
        </p:nvSpPr>
        <p:spPr>
          <a:xfrm>
            <a:off x="457200" y="1905000"/>
            <a:ext cx="8566150" cy="4953000"/>
          </a:xfrm>
        </p:spPr>
        <p:txBody>
          <a:bodyPr/>
          <a:lstStyle/>
          <a:p>
            <a:pPr algn="just"/>
            <a:r>
              <a:rPr lang="es-MX" sz="2400"/>
              <a:t>Consiste en determinar lo que queremos lograr, definir los recursos que sean necesarios y prever las condiciones de trabajo para dejar precisado:</a:t>
            </a:r>
            <a:endParaRPr lang="es-ES" sz="2400"/>
          </a:p>
          <a:p>
            <a:pPr algn="just"/>
            <a:r>
              <a:rPr lang="es-MX" sz="2400"/>
              <a:t>El objetivo o los resultados que se pretenden.</a:t>
            </a:r>
            <a:endParaRPr lang="es-ES" sz="2400"/>
          </a:p>
          <a:p>
            <a:pPr algn="just"/>
            <a:r>
              <a:rPr lang="es-MX" sz="2400"/>
              <a:t>Las políticas o definición de las guías de acción.</a:t>
            </a:r>
            <a:endParaRPr lang="es-ES" sz="2400"/>
          </a:p>
          <a:p>
            <a:pPr algn="just"/>
            <a:r>
              <a:rPr lang="es-MX" sz="2400"/>
              <a:t>Los procedimientos o definición de acciones de ejecutar, para lograr los objetivos.</a:t>
            </a:r>
            <a:endParaRPr lang="es-ES" sz="2400"/>
          </a:p>
          <a:p>
            <a:pPr algn="just"/>
            <a:r>
              <a:rPr lang="es-MX" sz="2400"/>
              <a:t>El presupuesto o definición del costo del proyecto.</a:t>
            </a:r>
            <a:endParaRPr lang="es-E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105DEC9F-5A8C-48E7-B660-63DB512DB743}" type="slidenum">
              <a:rPr lang="es-ES"/>
              <a:pPr/>
              <a:t>20</a:t>
            </a:fld>
            <a:endParaRPr lang="es-ES"/>
          </a:p>
        </p:txBody>
      </p:sp>
      <p:sp>
        <p:nvSpPr>
          <p:cNvPr id="38914" name="Rectangle 2"/>
          <p:cNvSpPr>
            <a:spLocks noGrp="1" noChangeArrowheads="1"/>
          </p:cNvSpPr>
          <p:nvPr>
            <p:ph type="title"/>
          </p:nvPr>
        </p:nvSpPr>
        <p:spPr>
          <a:xfrm>
            <a:off x="914400" y="457200"/>
            <a:ext cx="8229600" cy="1143000"/>
          </a:xfrm>
        </p:spPr>
        <p:txBody>
          <a:bodyPr/>
          <a:lstStyle/>
          <a:p>
            <a:r>
              <a:rPr lang="es-MX" sz="3600" b="1">
                <a:solidFill>
                  <a:schemeClr val="tx1"/>
                </a:solidFill>
                <a:latin typeface="Arial" charset="0"/>
              </a:rPr>
              <a:t>3. Desarrollar un trabajo que satisfaga</a:t>
            </a:r>
            <a:endParaRPr lang="es-ES_tradnl" b="1">
              <a:solidFill>
                <a:schemeClr val="tx1"/>
              </a:solidFill>
              <a:latin typeface="Arial" charset="0"/>
            </a:endParaRPr>
          </a:p>
        </p:txBody>
      </p:sp>
      <p:sp>
        <p:nvSpPr>
          <p:cNvPr id="38915" name="Rectangle 3"/>
          <p:cNvSpPr>
            <a:spLocks noGrp="1" noChangeArrowheads="1"/>
          </p:cNvSpPr>
          <p:nvPr>
            <p:ph type="body" sz="half" idx="1"/>
          </p:nvPr>
        </p:nvSpPr>
        <p:spPr>
          <a:xfrm>
            <a:off x="912813" y="1905000"/>
            <a:ext cx="3975100" cy="4191000"/>
          </a:xfrm>
        </p:spPr>
        <p:txBody>
          <a:bodyPr/>
          <a:lstStyle/>
          <a:p>
            <a:r>
              <a:rPr lang="es-MX" sz="2800"/>
              <a:t>aquí es donde entra la vocación de la persona.</a:t>
            </a:r>
            <a:endParaRPr lang="es-MX" sz="2800" b="1"/>
          </a:p>
          <a:p>
            <a:endParaRPr lang="es-ES_tradnl" sz="2800"/>
          </a:p>
        </p:txBody>
      </p:sp>
      <p:pic>
        <p:nvPicPr>
          <p:cNvPr id="38916" name="Picture 4" descr="052027C"/>
          <p:cNvPicPr>
            <a:picLocks noChangeAspect="1" noChangeArrowheads="1"/>
          </p:cNvPicPr>
          <p:nvPr>
            <p:ph sz="half" idx="2"/>
          </p:nvPr>
        </p:nvPicPr>
        <p:blipFill>
          <a:blip r:embed="rId2" cstate="print"/>
          <a:srcRect/>
          <a:stretch>
            <a:fillRect/>
          </a:stretch>
        </p:blipFill>
        <p:spPr>
          <a:xfrm>
            <a:off x="5048250" y="2713038"/>
            <a:ext cx="3975100" cy="2573337"/>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A05AF4C4-AD24-48AF-A38A-9569A2762334}" type="slidenum">
              <a:rPr lang="es-ES"/>
              <a:pPr/>
              <a:t>21</a:t>
            </a:fld>
            <a:endParaRPr lang="es-ES"/>
          </a:p>
        </p:txBody>
      </p:sp>
      <p:sp>
        <p:nvSpPr>
          <p:cNvPr id="39938" name="Rectangle 2"/>
          <p:cNvSpPr>
            <a:spLocks noGrp="1" noChangeArrowheads="1"/>
          </p:cNvSpPr>
          <p:nvPr>
            <p:ph type="title"/>
          </p:nvPr>
        </p:nvSpPr>
        <p:spPr/>
        <p:txBody>
          <a:bodyPr/>
          <a:lstStyle/>
          <a:p>
            <a:r>
              <a:rPr lang="es-MX" sz="3600" b="1">
                <a:solidFill>
                  <a:schemeClr val="tx1"/>
                </a:solidFill>
                <a:latin typeface="Arial" charset="0"/>
              </a:rPr>
              <a:t>4.Posibilidad de obtener reconocimiento por méritos</a:t>
            </a:r>
            <a:endParaRPr lang="es-ES_tradnl" b="1">
              <a:solidFill>
                <a:schemeClr val="tx1"/>
              </a:solidFill>
              <a:latin typeface="Arial" charset="0"/>
            </a:endParaRPr>
          </a:p>
        </p:txBody>
      </p:sp>
      <p:sp>
        <p:nvSpPr>
          <p:cNvPr id="39939" name="Rectangle 3"/>
          <p:cNvSpPr>
            <a:spLocks noGrp="1" noChangeArrowheads="1"/>
          </p:cNvSpPr>
          <p:nvPr>
            <p:ph type="body" sz="half" idx="1"/>
          </p:nvPr>
        </p:nvSpPr>
        <p:spPr>
          <a:xfrm>
            <a:off x="912813" y="1905000"/>
            <a:ext cx="3975100" cy="4191000"/>
          </a:xfrm>
        </p:spPr>
        <p:txBody>
          <a:bodyPr/>
          <a:lstStyle/>
          <a:p>
            <a:r>
              <a:rPr lang="es-MX" sz="2800"/>
              <a:t>aquí encuentra la estabilidad en su trabajo.</a:t>
            </a:r>
            <a:endParaRPr lang="es-MX" sz="2800" b="1"/>
          </a:p>
          <a:p>
            <a:endParaRPr lang="es-ES_tradnl" sz="2800"/>
          </a:p>
        </p:txBody>
      </p:sp>
      <p:pic>
        <p:nvPicPr>
          <p:cNvPr id="39940" name="Picture 4" descr="052036A"/>
          <p:cNvPicPr>
            <a:picLocks noChangeAspect="1" noChangeArrowheads="1"/>
          </p:cNvPicPr>
          <p:nvPr>
            <p:ph sz="half" idx="2"/>
          </p:nvPr>
        </p:nvPicPr>
        <p:blipFill>
          <a:blip r:embed="rId2" cstate="print"/>
          <a:srcRect/>
          <a:stretch>
            <a:fillRect/>
          </a:stretch>
        </p:blipFill>
        <p:spPr>
          <a:xfrm>
            <a:off x="5621338" y="1905000"/>
            <a:ext cx="2828925" cy="41910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49C4554A-D358-4384-8BCC-FFE49944B3F3}" type="slidenum">
              <a:rPr lang="es-ES"/>
              <a:pPr/>
              <a:t>22</a:t>
            </a:fld>
            <a:endParaRPr lang="es-ES"/>
          </a:p>
        </p:txBody>
      </p:sp>
      <p:sp>
        <p:nvSpPr>
          <p:cNvPr id="40962" name="Rectangle 2"/>
          <p:cNvSpPr>
            <a:spLocks noGrp="1" noChangeArrowheads="1"/>
          </p:cNvSpPr>
          <p:nvPr>
            <p:ph type="title"/>
          </p:nvPr>
        </p:nvSpPr>
        <p:spPr/>
        <p:txBody>
          <a:bodyPr/>
          <a:lstStyle/>
          <a:p>
            <a:r>
              <a:rPr lang="es-MX" sz="3600" b="1">
                <a:solidFill>
                  <a:schemeClr val="tx1"/>
                </a:solidFill>
                <a:latin typeface="Arial" charset="0"/>
              </a:rPr>
              <a:t>5. Que existan condiciones aceptables de trabajo</a:t>
            </a:r>
            <a:endParaRPr lang="es-ES_tradnl" b="1">
              <a:solidFill>
                <a:schemeClr val="tx1"/>
              </a:solidFill>
              <a:latin typeface="Arial" charset="0"/>
            </a:endParaRPr>
          </a:p>
        </p:txBody>
      </p:sp>
      <p:sp>
        <p:nvSpPr>
          <p:cNvPr id="40963" name="Rectangle 3"/>
          <p:cNvSpPr>
            <a:spLocks noGrp="1" noChangeArrowheads="1"/>
          </p:cNvSpPr>
          <p:nvPr>
            <p:ph type="body" sz="half" idx="1"/>
          </p:nvPr>
        </p:nvSpPr>
        <p:spPr>
          <a:xfrm>
            <a:off x="912813" y="1905000"/>
            <a:ext cx="3975100" cy="4191000"/>
          </a:xfrm>
        </p:spPr>
        <p:txBody>
          <a:bodyPr/>
          <a:lstStyle/>
          <a:p>
            <a:r>
              <a:rPr lang="es-MX" sz="2800"/>
              <a:t>referido a lugar físico el cual debe ser aceptable.</a:t>
            </a:r>
            <a:endParaRPr lang="es-MX" sz="2800" b="1"/>
          </a:p>
          <a:p>
            <a:endParaRPr lang="es-ES_tradnl" sz="2800"/>
          </a:p>
        </p:txBody>
      </p:sp>
      <p:pic>
        <p:nvPicPr>
          <p:cNvPr id="40964" name="Picture 4" descr="052025C"/>
          <p:cNvPicPr>
            <a:picLocks noChangeAspect="1" noChangeArrowheads="1"/>
          </p:cNvPicPr>
          <p:nvPr>
            <p:ph sz="half" idx="2"/>
          </p:nvPr>
        </p:nvPicPr>
        <p:blipFill>
          <a:blip r:embed="rId2" cstate="print"/>
          <a:srcRect/>
          <a:stretch>
            <a:fillRect/>
          </a:stretch>
        </p:blipFill>
        <p:spPr>
          <a:xfrm>
            <a:off x="5622925" y="1905000"/>
            <a:ext cx="2824163" cy="41910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96D42C3E-8937-413D-8173-202002A8152D}" type="slidenum">
              <a:rPr lang="es-ES"/>
              <a:pPr/>
              <a:t>23</a:t>
            </a:fld>
            <a:endParaRPr lang="es-ES"/>
          </a:p>
        </p:txBody>
      </p:sp>
      <p:sp>
        <p:nvSpPr>
          <p:cNvPr id="41986" name="Rectangle 2"/>
          <p:cNvSpPr>
            <a:spLocks noGrp="1" noChangeArrowheads="1"/>
          </p:cNvSpPr>
          <p:nvPr>
            <p:ph type="title"/>
          </p:nvPr>
        </p:nvSpPr>
        <p:spPr>
          <a:xfrm>
            <a:off x="467544" y="404664"/>
            <a:ext cx="8162925" cy="769441"/>
          </a:xfrm>
        </p:spPr>
        <p:txBody>
          <a:bodyPr/>
          <a:lstStyle/>
          <a:p>
            <a:pPr algn="ctr"/>
            <a:r>
              <a:rPr lang="es-MX" dirty="0" smtClean="0"/>
              <a:t>MÁXIMA</a:t>
            </a:r>
            <a:endParaRPr lang="es-MX" dirty="0"/>
          </a:p>
        </p:txBody>
      </p:sp>
      <p:sp>
        <p:nvSpPr>
          <p:cNvPr id="41987" name="Rectangle 3"/>
          <p:cNvSpPr>
            <a:spLocks noGrp="1" noChangeArrowheads="1"/>
          </p:cNvSpPr>
          <p:nvPr>
            <p:ph type="body" idx="1"/>
          </p:nvPr>
        </p:nvSpPr>
        <p:spPr>
          <a:xfrm>
            <a:off x="1173163" y="1268413"/>
            <a:ext cx="7772400" cy="4827587"/>
          </a:xfrm>
        </p:spPr>
        <p:txBody>
          <a:bodyPr/>
          <a:lstStyle/>
          <a:p>
            <a:pPr algn="just">
              <a:buFont typeface="Wingdings" pitchFamily="2" charset="2"/>
              <a:buNone/>
            </a:pPr>
            <a:endParaRPr lang="es-MX" b="1" dirty="0"/>
          </a:p>
          <a:p>
            <a:r>
              <a:rPr lang="es-ES" b="1" dirty="0">
                <a:solidFill>
                  <a:srgbClr val="000000"/>
                </a:solidFill>
              </a:rPr>
              <a:t>MOTIVACION	</a:t>
            </a:r>
          </a:p>
          <a:p>
            <a:pPr lvl="1"/>
            <a:r>
              <a:rPr lang="es-MX" b="1" dirty="0"/>
              <a:t>Si no existe no desmotiva	</a:t>
            </a:r>
          </a:p>
          <a:p>
            <a:pPr lvl="1"/>
            <a:r>
              <a:rPr lang="es-MX" b="1" dirty="0"/>
              <a:t>Si existe </a:t>
            </a:r>
            <a:r>
              <a:rPr lang="es-MX" b="1" dirty="0" smtClean="0"/>
              <a:t>motiva</a:t>
            </a:r>
          </a:p>
          <a:p>
            <a:pPr lvl="1">
              <a:buNone/>
            </a:pPr>
            <a:r>
              <a:rPr lang="es-MX" b="1" dirty="0"/>
              <a:t>	</a:t>
            </a:r>
          </a:p>
          <a:p>
            <a:r>
              <a:rPr lang="es-MX" b="1" dirty="0">
                <a:solidFill>
                  <a:srgbClr val="000000"/>
                </a:solidFill>
              </a:rPr>
              <a:t>HIGIENE	</a:t>
            </a:r>
          </a:p>
          <a:p>
            <a:pPr lvl="1"/>
            <a:r>
              <a:rPr lang="es-MX" b="1" dirty="0"/>
              <a:t>Si existe no motiva	</a:t>
            </a:r>
          </a:p>
          <a:p>
            <a:pPr lvl="1"/>
            <a:r>
              <a:rPr lang="es-MX" b="1" dirty="0"/>
              <a:t>Si no existe desmotiva.	</a:t>
            </a:r>
          </a:p>
          <a:p>
            <a:pPr algn="just"/>
            <a:endParaRPr lang="es-MX" b="1" dirty="0"/>
          </a:p>
          <a:p>
            <a:endParaRPr lang="es-ES_trad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B69AF4D4-BB1C-46F9-B16B-79C4AAC210BA}" type="slidenum">
              <a:rPr lang="es-ES"/>
              <a:pPr/>
              <a:t>24</a:t>
            </a:fld>
            <a:endParaRPr lang="es-ES"/>
          </a:p>
        </p:txBody>
      </p:sp>
      <p:sp>
        <p:nvSpPr>
          <p:cNvPr id="43010" name="Rectangle 2"/>
          <p:cNvSpPr>
            <a:spLocks noGrp="1" noChangeArrowheads="1"/>
          </p:cNvSpPr>
          <p:nvPr>
            <p:ph type="title"/>
          </p:nvPr>
        </p:nvSpPr>
        <p:spPr/>
        <p:txBody>
          <a:bodyPr/>
          <a:lstStyle/>
          <a:p>
            <a:r>
              <a:rPr lang="es-MX" sz="3600" b="1">
                <a:solidFill>
                  <a:schemeClr val="tx1"/>
                </a:solidFill>
                <a:latin typeface="Arial" charset="0"/>
              </a:rPr>
              <a:t>6. Dirección y supervisión capaces.</a:t>
            </a:r>
            <a:endParaRPr lang="es-ES_tradnl" b="1">
              <a:solidFill>
                <a:schemeClr val="tx1"/>
              </a:solidFill>
              <a:latin typeface="Arial" charset="0"/>
            </a:endParaRPr>
          </a:p>
        </p:txBody>
      </p:sp>
      <p:sp>
        <p:nvSpPr>
          <p:cNvPr id="43011"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3012" name="Picture 4" descr="052041B"/>
          <p:cNvPicPr>
            <a:picLocks noChangeAspect="1" noChangeArrowheads="1"/>
          </p:cNvPicPr>
          <p:nvPr>
            <p:ph sz="half" idx="2"/>
          </p:nvPr>
        </p:nvPicPr>
        <p:blipFill>
          <a:blip r:embed="rId2" cstate="print"/>
          <a:srcRect/>
          <a:stretch>
            <a:fillRect/>
          </a:stretch>
        </p:blipFill>
        <p:spPr>
          <a:xfrm>
            <a:off x="5048250" y="2741613"/>
            <a:ext cx="3975100" cy="251777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DAF26EFB-C04A-403F-B267-3BD84B947FCD}" type="slidenum">
              <a:rPr lang="es-ES"/>
              <a:pPr/>
              <a:t>25</a:t>
            </a:fld>
            <a:endParaRPr lang="es-ES"/>
          </a:p>
        </p:txBody>
      </p:sp>
      <p:sp>
        <p:nvSpPr>
          <p:cNvPr id="44034" name="Rectangle 2"/>
          <p:cNvSpPr>
            <a:spLocks noGrp="1" noChangeArrowheads="1"/>
          </p:cNvSpPr>
          <p:nvPr>
            <p:ph type="title"/>
          </p:nvPr>
        </p:nvSpPr>
        <p:spPr/>
        <p:txBody>
          <a:bodyPr/>
          <a:lstStyle/>
          <a:p>
            <a:r>
              <a:rPr lang="es-MX" sz="3600" b="1">
                <a:solidFill>
                  <a:schemeClr val="tx1"/>
                </a:solidFill>
                <a:latin typeface="Arial" charset="0"/>
              </a:rPr>
              <a:t>7. Retribución Justa</a:t>
            </a:r>
            <a:endParaRPr lang="es-ES_tradnl" b="1">
              <a:solidFill>
                <a:schemeClr val="tx1"/>
              </a:solidFill>
              <a:latin typeface="Arial" charset="0"/>
            </a:endParaRPr>
          </a:p>
        </p:txBody>
      </p:sp>
      <p:sp>
        <p:nvSpPr>
          <p:cNvPr id="44035" name="Rectangle 3"/>
          <p:cNvSpPr>
            <a:spLocks noGrp="1" noChangeArrowheads="1"/>
          </p:cNvSpPr>
          <p:nvPr>
            <p:ph type="body" sz="half" idx="1"/>
          </p:nvPr>
        </p:nvSpPr>
        <p:spPr>
          <a:xfrm>
            <a:off x="912813" y="1905000"/>
            <a:ext cx="3975100" cy="4191000"/>
          </a:xfrm>
        </p:spPr>
        <p:txBody>
          <a:bodyPr/>
          <a:lstStyle/>
          <a:p>
            <a:r>
              <a:rPr lang="es-MX" sz="2800" dirty="0"/>
              <a:t>es decir la remuneración se debe pagar en forma adecuada a su </a:t>
            </a:r>
            <a:r>
              <a:rPr lang="es-MX" sz="2800" dirty="0" smtClean="0"/>
              <a:t>esfuerzo y responsabilidad.</a:t>
            </a:r>
            <a:endParaRPr lang="es-ES_tradnl" sz="2800" dirty="0"/>
          </a:p>
        </p:txBody>
      </p:sp>
      <p:pic>
        <p:nvPicPr>
          <p:cNvPr id="44036" name="Picture 4" descr="052023D"/>
          <p:cNvPicPr>
            <a:picLocks noChangeAspect="1" noChangeArrowheads="1"/>
          </p:cNvPicPr>
          <p:nvPr>
            <p:ph sz="half" idx="2"/>
          </p:nvPr>
        </p:nvPicPr>
        <p:blipFill>
          <a:blip r:embed="rId2" cstate="print"/>
          <a:srcRect/>
          <a:stretch>
            <a:fillRect/>
          </a:stretch>
        </p:blipFill>
        <p:spPr>
          <a:xfrm>
            <a:off x="5626100" y="1905000"/>
            <a:ext cx="2817813" cy="41910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E14A0C11-A276-4BB5-8EA1-5CAFEE7DFA93}" type="slidenum">
              <a:rPr lang="es-ES"/>
              <a:pPr/>
              <a:t>26</a:t>
            </a:fld>
            <a:endParaRPr lang="es-ES"/>
          </a:p>
        </p:txBody>
      </p:sp>
      <p:sp>
        <p:nvSpPr>
          <p:cNvPr id="45058" name="Rectangle 2"/>
          <p:cNvSpPr>
            <a:spLocks noGrp="1" noChangeArrowheads="1"/>
          </p:cNvSpPr>
          <p:nvPr>
            <p:ph type="title"/>
          </p:nvPr>
        </p:nvSpPr>
        <p:spPr/>
        <p:txBody>
          <a:bodyPr/>
          <a:lstStyle/>
          <a:p>
            <a:r>
              <a:rPr lang="es-MX" sz="3600" b="1">
                <a:solidFill>
                  <a:schemeClr val="tx1"/>
                </a:solidFill>
                <a:latin typeface="Arial" charset="0"/>
              </a:rPr>
              <a:t>8. Que exista armonía en el grupo de trabajo</a:t>
            </a:r>
            <a:endParaRPr lang="es-ES_tradnl" b="1">
              <a:solidFill>
                <a:schemeClr val="tx1"/>
              </a:solidFill>
              <a:latin typeface="Arial" charset="0"/>
            </a:endParaRPr>
          </a:p>
        </p:txBody>
      </p:sp>
      <p:sp>
        <p:nvSpPr>
          <p:cNvPr id="45059"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5060" name="Picture 4" descr="015001B"/>
          <p:cNvPicPr>
            <a:picLocks noChangeAspect="1" noChangeArrowheads="1"/>
          </p:cNvPicPr>
          <p:nvPr>
            <p:ph sz="half" idx="2"/>
          </p:nvPr>
        </p:nvPicPr>
        <p:blipFill>
          <a:blip r:embed="rId2" cstate="print"/>
          <a:srcRect/>
          <a:stretch>
            <a:fillRect/>
          </a:stretch>
        </p:blipFill>
        <p:spPr>
          <a:xfrm>
            <a:off x="5048250" y="2732088"/>
            <a:ext cx="3975100" cy="2535237"/>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653F1620-CD16-4FAB-BEE9-1E75A6ABE677}" type="slidenum">
              <a:rPr lang="es-ES"/>
              <a:pPr/>
              <a:t>27</a:t>
            </a:fld>
            <a:endParaRPr lang="es-ES"/>
          </a:p>
        </p:txBody>
      </p:sp>
      <p:sp>
        <p:nvSpPr>
          <p:cNvPr id="46082" name="Rectangle 2"/>
          <p:cNvSpPr>
            <a:spLocks noGrp="1" noChangeArrowheads="1"/>
          </p:cNvSpPr>
          <p:nvPr>
            <p:ph type="title"/>
          </p:nvPr>
        </p:nvSpPr>
        <p:spPr/>
        <p:txBody>
          <a:bodyPr/>
          <a:lstStyle/>
          <a:p>
            <a:r>
              <a:rPr lang="es-ES_tradnl" sz="3600"/>
              <a:t>9.</a:t>
            </a:r>
            <a:r>
              <a:rPr lang="es-MX" sz="3600" b="1">
                <a:solidFill>
                  <a:schemeClr val="tx1"/>
                </a:solidFill>
                <a:latin typeface="Arial" charset="0"/>
              </a:rPr>
              <a:t>Un horario adecuado de trabajo acorde con el mercado.</a:t>
            </a:r>
            <a:endParaRPr lang="es-ES_tradnl" b="1">
              <a:solidFill>
                <a:schemeClr val="tx1"/>
              </a:solidFill>
              <a:latin typeface="Arial" charset="0"/>
            </a:endParaRPr>
          </a:p>
        </p:txBody>
      </p:sp>
      <p:sp>
        <p:nvSpPr>
          <p:cNvPr id="46083"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6084" name="Picture 4" descr="015010B"/>
          <p:cNvPicPr>
            <a:picLocks noChangeAspect="1" noChangeArrowheads="1"/>
          </p:cNvPicPr>
          <p:nvPr>
            <p:ph sz="half" idx="2"/>
          </p:nvPr>
        </p:nvPicPr>
        <p:blipFill>
          <a:blip r:embed="rId2" cstate="print"/>
          <a:srcRect/>
          <a:stretch>
            <a:fillRect/>
          </a:stretch>
        </p:blipFill>
        <p:spPr>
          <a:xfrm>
            <a:off x="5611813" y="1905000"/>
            <a:ext cx="2846387" cy="41910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43B08A1D-6886-4998-BAFA-DFE57CB9FAA3}" type="slidenum">
              <a:rPr lang="es-ES"/>
              <a:pPr/>
              <a:t>28</a:t>
            </a:fld>
            <a:endParaRPr lang="es-ES"/>
          </a:p>
        </p:txBody>
      </p:sp>
      <p:sp>
        <p:nvSpPr>
          <p:cNvPr id="47106" name="Rectangle 2"/>
          <p:cNvSpPr>
            <a:spLocks noGrp="1" noChangeArrowheads="1"/>
          </p:cNvSpPr>
          <p:nvPr>
            <p:ph type="title"/>
          </p:nvPr>
        </p:nvSpPr>
        <p:spPr/>
        <p:txBody>
          <a:bodyPr/>
          <a:lstStyle/>
          <a:p>
            <a:r>
              <a:rPr lang="es-ES_tradnl" sz="3600"/>
              <a:t>10. </a:t>
            </a:r>
            <a:r>
              <a:rPr lang="es-MX" sz="3600" b="1">
                <a:solidFill>
                  <a:schemeClr val="tx1"/>
                </a:solidFill>
                <a:latin typeface="Arial" charset="0"/>
              </a:rPr>
              <a:t>Ayuda eficaz para la solución de problemas personales.</a:t>
            </a:r>
            <a:endParaRPr lang="es-ES_tradnl" b="1">
              <a:solidFill>
                <a:schemeClr val="tx1"/>
              </a:solidFill>
              <a:latin typeface="Arial" charset="0"/>
            </a:endParaRPr>
          </a:p>
        </p:txBody>
      </p:sp>
      <p:sp>
        <p:nvSpPr>
          <p:cNvPr id="47107"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7108" name="Picture 4" descr="015013B"/>
          <p:cNvPicPr>
            <a:picLocks noChangeAspect="1" noChangeArrowheads="1"/>
          </p:cNvPicPr>
          <p:nvPr>
            <p:ph sz="half" idx="2"/>
          </p:nvPr>
        </p:nvPicPr>
        <p:blipFill>
          <a:blip r:embed="rId2" cstate="print"/>
          <a:srcRect/>
          <a:stretch>
            <a:fillRect/>
          </a:stretch>
        </p:blipFill>
        <p:spPr>
          <a:xfrm>
            <a:off x="5622925" y="1905000"/>
            <a:ext cx="2824163" cy="4191000"/>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62E194F1-1014-40E5-B5E6-237587C610C1}" type="slidenum">
              <a:rPr lang="es-ES"/>
              <a:pPr/>
              <a:t>29</a:t>
            </a:fld>
            <a:endParaRPr lang="es-ES"/>
          </a:p>
        </p:txBody>
      </p:sp>
      <p:sp>
        <p:nvSpPr>
          <p:cNvPr id="48130" name="Rectangle 2"/>
          <p:cNvSpPr>
            <a:spLocks noGrp="1" noChangeArrowheads="1"/>
          </p:cNvSpPr>
          <p:nvPr>
            <p:ph type="title"/>
          </p:nvPr>
        </p:nvSpPr>
        <p:spPr/>
        <p:txBody>
          <a:bodyPr/>
          <a:lstStyle/>
          <a:p>
            <a:r>
              <a:rPr lang="es-ES_tradnl" sz="3600"/>
              <a:t>11. </a:t>
            </a:r>
            <a:r>
              <a:rPr lang="es-MX" sz="3600" b="1">
                <a:solidFill>
                  <a:schemeClr val="tx1"/>
                </a:solidFill>
                <a:latin typeface="Arial" charset="0"/>
              </a:rPr>
              <a:t>Que exista una disciplina justa y estable.</a:t>
            </a:r>
            <a:endParaRPr lang="es-ES_tradnl" b="1">
              <a:solidFill>
                <a:schemeClr val="tx1"/>
              </a:solidFill>
              <a:latin typeface="Arial" charset="0"/>
            </a:endParaRPr>
          </a:p>
        </p:txBody>
      </p:sp>
      <p:sp>
        <p:nvSpPr>
          <p:cNvPr id="48131"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8132" name="Picture 4" descr="052040H"/>
          <p:cNvPicPr>
            <a:picLocks noChangeAspect="1" noChangeArrowheads="1"/>
          </p:cNvPicPr>
          <p:nvPr>
            <p:ph sz="half" idx="2"/>
          </p:nvPr>
        </p:nvPicPr>
        <p:blipFill>
          <a:blip r:embed="rId2" cstate="print"/>
          <a:srcRect/>
          <a:stretch>
            <a:fillRect/>
          </a:stretch>
        </p:blipFill>
        <p:spPr>
          <a:xfrm>
            <a:off x="5621338" y="1905000"/>
            <a:ext cx="2828925" cy="41910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4E84AFDE-4EFC-428B-8400-2445AF5F2818}" type="slidenum">
              <a:rPr lang="es-ES"/>
              <a:pPr/>
              <a:t>3</a:t>
            </a:fld>
            <a:endParaRPr lang="es-ES"/>
          </a:p>
        </p:txBody>
      </p:sp>
      <p:sp>
        <p:nvSpPr>
          <p:cNvPr id="20482" name="Rectangle 2"/>
          <p:cNvSpPr>
            <a:spLocks noGrp="1" noChangeArrowheads="1"/>
          </p:cNvSpPr>
          <p:nvPr>
            <p:ph type="title"/>
          </p:nvPr>
        </p:nvSpPr>
        <p:spPr>
          <a:xfrm>
            <a:off x="871538" y="862013"/>
            <a:ext cx="8162925" cy="762000"/>
          </a:xfrm>
        </p:spPr>
        <p:txBody>
          <a:bodyPr/>
          <a:lstStyle/>
          <a:p>
            <a:r>
              <a:rPr lang="es-MX" b="1"/>
              <a:t>2)     Organización.</a:t>
            </a:r>
            <a:endParaRPr lang="es-ES" b="1"/>
          </a:p>
        </p:txBody>
      </p:sp>
      <p:sp>
        <p:nvSpPr>
          <p:cNvPr id="20483" name="Rectangle 3"/>
          <p:cNvSpPr>
            <a:spLocks noGrp="1" noChangeArrowheads="1"/>
          </p:cNvSpPr>
          <p:nvPr>
            <p:ph type="body" idx="1"/>
          </p:nvPr>
        </p:nvSpPr>
        <p:spPr>
          <a:xfrm>
            <a:off x="457200" y="1905000"/>
            <a:ext cx="8566150" cy="4191000"/>
          </a:xfrm>
        </p:spPr>
        <p:txBody>
          <a:bodyPr/>
          <a:lstStyle/>
          <a:p>
            <a:pPr algn="just"/>
            <a:r>
              <a:rPr lang="es-MX" sz="2400"/>
              <a:t>Definiendo procesos, disponer los recursos y las relaciones que existieran con las demás unidades por lo que se debe considerar  lo siguiente:</a:t>
            </a:r>
            <a:endParaRPr lang="es-ES" sz="2400"/>
          </a:p>
          <a:p>
            <a:pPr algn="just"/>
            <a:r>
              <a:rPr lang="es-MX" sz="2400"/>
              <a:t>Los</a:t>
            </a:r>
            <a:r>
              <a:rPr lang="es-MX" sz="2400" b="1"/>
              <a:t> </a:t>
            </a:r>
            <a:r>
              <a:rPr lang="es-MX" sz="2400"/>
              <a:t>problemas organizativos del área.</a:t>
            </a:r>
            <a:endParaRPr lang="es-ES" sz="2400"/>
          </a:p>
          <a:p>
            <a:pPr algn="just"/>
            <a:r>
              <a:rPr lang="es-MX" sz="2400"/>
              <a:t>Las comunicaciones como aspecto fundamental de interacción con otras unidades.</a:t>
            </a:r>
            <a:endParaRPr lang="es-ES" sz="2400"/>
          </a:p>
          <a:p>
            <a:pPr algn="just"/>
            <a:r>
              <a:rPr lang="es-MX" sz="2400"/>
              <a:t>Las relaciones industriales que s la interacción que existe entre los dueños del capital o sus representantes y los trabajadores y/o sus representantes.</a:t>
            </a:r>
            <a:endParaRPr lang="es-E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1A02C838-B9DC-4707-A27D-1B510C84A934}" type="slidenum">
              <a:rPr lang="es-ES"/>
              <a:pPr/>
              <a:t>30</a:t>
            </a:fld>
            <a:endParaRPr lang="es-ES"/>
          </a:p>
        </p:txBody>
      </p:sp>
      <p:sp>
        <p:nvSpPr>
          <p:cNvPr id="49154" name="Rectangle 2"/>
          <p:cNvSpPr>
            <a:spLocks noGrp="1" noChangeArrowheads="1"/>
          </p:cNvSpPr>
          <p:nvPr>
            <p:ph type="title"/>
          </p:nvPr>
        </p:nvSpPr>
        <p:spPr>
          <a:xfrm>
            <a:off x="914400" y="457200"/>
            <a:ext cx="8229600" cy="1447800"/>
          </a:xfrm>
        </p:spPr>
        <p:txBody>
          <a:bodyPr/>
          <a:lstStyle/>
          <a:p>
            <a:r>
              <a:rPr lang="es-ES_tradnl" sz="3600"/>
              <a:t>12. </a:t>
            </a:r>
            <a:r>
              <a:rPr lang="es-MX" sz="3600" b="1">
                <a:solidFill>
                  <a:schemeClr val="tx1"/>
                </a:solidFill>
                <a:latin typeface="Arial" charset="0"/>
              </a:rPr>
              <a:t>Constante información sobre la marcha de la empresa y sus actividades</a:t>
            </a:r>
            <a:r>
              <a:rPr lang="es-MX" b="1">
                <a:solidFill>
                  <a:schemeClr val="tx1"/>
                </a:solidFill>
                <a:latin typeface="Arial" charset="0"/>
              </a:rPr>
              <a:t>.</a:t>
            </a:r>
            <a:endParaRPr lang="es-ES_tradnl" b="1">
              <a:solidFill>
                <a:schemeClr val="tx1"/>
              </a:solidFill>
              <a:latin typeface="Arial" charset="0"/>
            </a:endParaRPr>
          </a:p>
        </p:txBody>
      </p:sp>
      <p:sp>
        <p:nvSpPr>
          <p:cNvPr id="49155" name="Rectangle 3"/>
          <p:cNvSpPr>
            <a:spLocks noGrp="1" noChangeArrowheads="1"/>
          </p:cNvSpPr>
          <p:nvPr>
            <p:ph type="body" sz="half" idx="1"/>
          </p:nvPr>
        </p:nvSpPr>
        <p:spPr>
          <a:xfrm>
            <a:off x="912813" y="1905000"/>
            <a:ext cx="3975100" cy="4191000"/>
          </a:xfrm>
        </p:spPr>
        <p:txBody>
          <a:bodyPr/>
          <a:lstStyle/>
          <a:p>
            <a:endParaRPr lang="es-MX" sz="2800"/>
          </a:p>
        </p:txBody>
      </p:sp>
      <p:pic>
        <p:nvPicPr>
          <p:cNvPr id="49156" name="Picture 4" descr="052042C"/>
          <p:cNvPicPr>
            <a:picLocks noChangeAspect="1" noChangeArrowheads="1"/>
          </p:cNvPicPr>
          <p:nvPr>
            <p:ph sz="half" idx="2"/>
          </p:nvPr>
        </p:nvPicPr>
        <p:blipFill>
          <a:blip r:embed="rId2" cstate="print"/>
          <a:srcRect/>
          <a:stretch>
            <a:fillRect/>
          </a:stretch>
        </p:blipFill>
        <p:spPr>
          <a:xfrm>
            <a:off x="5048250" y="2713038"/>
            <a:ext cx="3975100" cy="2573337"/>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Grp="1" noChangeArrowheads="1"/>
          </p:cNvSpPr>
          <p:nvPr>
            <p:ph type="ftr" sz="quarter" idx="3"/>
          </p:nvPr>
        </p:nvSpPr>
        <p:spPr/>
        <p:txBody>
          <a:bodyPr/>
          <a:lstStyle/>
          <a:p>
            <a:r>
              <a:rPr lang="es-ES"/>
              <a:t>Administración de Personal</a:t>
            </a:r>
          </a:p>
        </p:txBody>
      </p:sp>
      <p:sp>
        <p:nvSpPr>
          <p:cNvPr id="6" name="Rectangle 71"/>
          <p:cNvSpPr>
            <a:spLocks noGrp="1" noChangeArrowheads="1"/>
          </p:cNvSpPr>
          <p:nvPr>
            <p:ph type="sldNum" sz="quarter" idx="4"/>
          </p:nvPr>
        </p:nvSpPr>
        <p:spPr/>
        <p:txBody>
          <a:bodyPr/>
          <a:lstStyle/>
          <a:p>
            <a:fld id="{EDF222EC-B8E1-46F2-99B5-55815E98AB4F}" type="slidenum">
              <a:rPr lang="es-ES"/>
              <a:pPr/>
              <a:t>31</a:t>
            </a:fld>
            <a:endParaRPr lang="es-ES"/>
          </a:p>
        </p:txBody>
      </p:sp>
      <p:sp>
        <p:nvSpPr>
          <p:cNvPr id="50178" name="Rectangle 2"/>
          <p:cNvSpPr>
            <a:spLocks noGrp="1" noChangeArrowheads="1"/>
          </p:cNvSpPr>
          <p:nvPr>
            <p:ph type="ctrTitle"/>
          </p:nvPr>
        </p:nvSpPr>
        <p:spPr>
          <a:xfrm>
            <a:off x="395536" y="780633"/>
            <a:ext cx="8550027" cy="2800767"/>
          </a:xfrm>
        </p:spPr>
        <p:txBody>
          <a:bodyPr/>
          <a:lstStyle/>
          <a:p>
            <a:pPr algn="ctr"/>
            <a:r>
              <a:rPr lang="es-CL" dirty="0" smtClean="0">
                <a:solidFill>
                  <a:schemeClr val="tx1"/>
                </a:solidFill>
              </a:rPr>
              <a:t>2.3</a:t>
            </a:r>
            <a:r>
              <a:rPr lang="es-CL" dirty="0">
                <a:solidFill>
                  <a:schemeClr val="tx1"/>
                </a:solidFill>
              </a:rPr>
              <a:t>. </a:t>
            </a:r>
            <a:r>
              <a:rPr lang="es-ES" dirty="0">
                <a:solidFill>
                  <a:schemeClr val="tx1"/>
                </a:solidFill>
              </a:rPr>
              <a:t>Conducta del dueño del capital frente a las necesidades de los trabajadores</a:t>
            </a:r>
            <a:endParaRPr lang="es-ES_tradnl" dirty="0">
              <a:solidFill>
                <a:schemeClr val="tx1"/>
              </a:solidFill>
            </a:endParaRPr>
          </a:p>
        </p:txBody>
      </p:sp>
      <p:pic>
        <p:nvPicPr>
          <p:cNvPr id="7" name="Picture 6" descr="006004D"/>
          <p:cNvPicPr>
            <a:picLocks noChangeAspect="1" noChangeArrowheads="1"/>
          </p:cNvPicPr>
          <p:nvPr/>
        </p:nvPicPr>
        <p:blipFill>
          <a:blip r:embed="rId3" cstate="print"/>
          <a:srcRect/>
          <a:stretch>
            <a:fillRect/>
          </a:stretch>
        </p:blipFill>
        <p:spPr bwMode="auto">
          <a:xfrm>
            <a:off x="6660232" y="3284984"/>
            <a:ext cx="2022072" cy="31108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808C6DD7-355F-4527-9B5E-E36C2F49EB10}" type="slidenum">
              <a:rPr lang="es-ES"/>
              <a:pPr/>
              <a:t>32</a:t>
            </a:fld>
            <a:endParaRPr lang="es-ES"/>
          </a:p>
        </p:txBody>
      </p:sp>
      <p:sp>
        <p:nvSpPr>
          <p:cNvPr id="51202" name="Rectangle 2"/>
          <p:cNvSpPr>
            <a:spLocks noGrp="1" noChangeArrowheads="1"/>
          </p:cNvSpPr>
          <p:nvPr>
            <p:ph type="title"/>
          </p:nvPr>
        </p:nvSpPr>
        <p:spPr/>
        <p:txBody>
          <a:bodyPr/>
          <a:lstStyle/>
          <a:p>
            <a:r>
              <a:rPr lang="es-MX" sz="3600">
                <a:solidFill>
                  <a:schemeClr val="tx1"/>
                </a:solidFill>
                <a:latin typeface="Arial" charset="0"/>
              </a:rPr>
              <a:t>1. Enfoque Económico Mercantil.</a:t>
            </a:r>
            <a:r>
              <a:rPr lang="es-MX" b="1">
                <a:solidFill>
                  <a:schemeClr val="tx1"/>
                </a:solidFill>
                <a:latin typeface="Arial" charset="0"/>
              </a:rPr>
              <a:t> </a:t>
            </a:r>
            <a:endParaRPr lang="es-ES_tradnl" b="1">
              <a:solidFill>
                <a:schemeClr val="tx1"/>
              </a:solidFill>
              <a:latin typeface="Arial" charset="0"/>
            </a:endParaRPr>
          </a:p>
        </p:txBody>
      </p:sp>
      <p:graphicFrame>
        <p:nvGraphicFramePr>
          <p:cNvPr id="54272" name="Object 0"/>
          <p:cNvGraphicFramePr>
            <a:graphicFrameLocks noChangeAspect="1"/>
          </p:cNvGraphicFramePr>
          <p:nvPr>
            <p:ph type="clipArt" sz="half" idx="1"/>
          </p:nvPr>
        </p:nvGraphicFramePr>
        <p:xfrm>
          <a:off x="912813" y="1962150"/>
          <a:ext cx="3975100" cy="4075113"/>
        </p:xfrm>
        <a:graphic>
          <a:graphicData uri="http://schemas.openxmlformats.org/presentationml/2006/ole">
            <p:oleObj spid="_x0000_s54272" name="Documento" r:id="rId3" imgW="1702440" imgH="1787400" progId="Word.Document.8">
              <p:embed/>
            </p:oleObj>
          </a:graphicData>
        </a:graphic>
      </p:graphicFrame>
      <p:sp>
        <p:nvSpPr>
          <p:cNvPr id="51204" name="Rectangle 4"/>
          <p:cNvSpPr>
            <a:spLocks noGrp="1" noChangeArrowheads="1"/>
          </p:cNvSpPr>
          <p:nvPr>
            <p:ph type="body" sz="half" idx="2"/>
          </p:nvPr>
        </p:nvSpPr>
        <p:spPr>
          <a:xfrm>
            <a:off x="5048250" y="1905000"/>
            <a:ext cx="3975100" cy="4191000"/>
          </a:xfrm>
        </p:spPr>
        <p:txBody>
          <a:bodyPr/>
          <a:lstStyle/>
          <a:p>
            <a:r>
              <a:rPr lang="es-MX" sz="2800"/>
              <a:t>El trabajador interesa como un elemento valorizado en dinero, sin considerar su condición humana.</a:t>
            </a:r>
            <a:endParaRPr lang="es-ES_tradnl"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5D14AD70-EE2D-4204-9DA4-4BB55413763A}" type="slidenum">
              <a:rPr lang="es-ES"/>
              <a:pPr/>
              <a:t>33</a:t>
            </a:fld>
            <a:endParaRPr lang="es-ES"/>
          </a:p>
        </p:txBody>
      </p:sp>
      <p:sp>
        <p:nvSpPr>
          <p:cNvPr id="52226" name="Rectangle 2"/>
          <p:cNvSpPr>
            <a:spLocks noGrp="1" noChangeArrowheads="1"/>
          </p:cNvSpPr>
          <p:nvPr>
            <p:ph type="title"/>
          </p:nvPr>
        </p:nvSpPr>
        <p:spPr/>
        <p:txBody>
          <a:bodyPr/>
          <a:lstStyle/>
          <a:p>
            <a:r>
              <a:rPr lang="es-MX" sz="3600">
                <a:solidFill>
                  <a:schemeClr val="tx1"/>
                </a:solidFill>
                <a:latin typeface="Arial" charset="0"/>
              </a:rPr>
              <a:t>2. Enfoque Humanista</a:t>
            </a:r>
            <a:r>
              <a:rPr lang="es-MX" b="1">
                <a:solidFill>
                  <a:schemeClr val="tx1"/>
                </a:solidFill>
                <a:latin typeface="Arial" charset="0"/>
              </a:rPr>
              <a:t>.</a:t>
            </a:r>
            <a:r>
              <a:rPr lang="es-MX">
                <a:solidFill>
                  <a:schemeClr val="tx1"/>
                </a:solidFill>
                <a:latin typeface="Arial" charset="0"/>
              </a:rPr>
              <a:t> </a:t>
            </a:r>
            <a:endParaRPr lang="es-ES_tradnl">
              <a:solidFill>
                <a:schemeClr val="tx1"/>
              </a:solidFill>
              <a:latin typeface="Arial" charset="0"/>
            </a:endParaRPr>
          </a:p>
        </p:txBody>
      </p:sp>
      <p:graphicFrame>
        <p:nvGraphicFramePr>
          <p:cNvPr id="55296" name="Object 0"/>
          <p:cNvGraphicFramePr>
            <a:graphicFrameLocks noChangeAspect="1"/>
          </p:cNvGraphicFramePr>
          <p:nvPr>
            <p:ph type="clipArt" sz="half" idx="1"/>
          </p:nvPr>
        </p:nvGraphicFramePr>
        <p:xfrm>
          <a:off x="912813" y="2152650"/>
          <a:ext cx="3975100" cy="3695700"/>
        </p:xfrm>
        <a:graphic>
          <a:graphicData uri="http://schemas.openxmlformats.org/presentationml/2006/ole">
            <p:oleObj spid="_x0000_s55296" name="Documento" r:id="rId3" imgW="1842120" imgH="1753920" progId="Word.Document.8">
              <p:embed/>
            </p:oleObj>
          </a:graphicData>
        </a:graphic>
      </p:graphicFrame>
      <p:sp>
        <p:nvSpPr>
          <p:cNvPr id="52228" name="Rectangle 4"/>
          <p:cNvSpPr>
            <a:spLocks noGrp="1" noChangeArrowheads="1"/>
          </p:cNvSpPr>
          <p:nvPr>
            <p:ph type="body" sz="half" idx="2"/>
          </p:nvPr>
        </p:nvSpPr>
        <p:spPr>
          <a:xfrm>
            <a:off x="5048250" y="1905000"/>
            <a:ext cx="3975100" cy="4191000"/>
          </a:xfrm>
        </p:spPr>
        <p:txBody>
          <a:bodyPr/>
          <a:lstStyle/>
          <a:p>
            <a:r>
              <a:rPr lang="es-MX" sz="2800" dirty="0"/>
              <a:t>El trabajador es un recurso </a:t>
            </a:r>
            <a:r>
              <a:rPr lang="es-MX" sz="2800" dirty="0" smtClean="0"/>
              <a:t>específico </a:t>
            </a:r>
            <a:r>
              <a:rPr lang="es-MX" sz="2800" dirty="0"/>
              <a:t>de la producción, que posee condiciones psicológicas y es capaz de comprometerse con su actividad.</a:t>
            </a:r>
            <a:endParaRPr lang="es-ES_tradnl"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8B90B4D4-E122-4EE7-843A-A96C782DB608}" type="slidenum">
              <a:rPr lang="es-ES"/>
              <a:pPr/>
              <a:t>34</a:t>
            </a:fld>
            <a:endParaRPr lang="es-ES"/>
          </a:p>
        </p:txBody>
      </p:sp>
      <p:sp>
        <p:nvSpPr>
          <p:cNvPr id="53250" name="Rectangle 2"/>
          <p:cNvSpPr>
            <a:spLocks noGrp="1" noChangeArrowheads="1"/>
          </p:cNvSpPr>
          <p:nvPr>
            <p:ph type="title"/>
          </p:nvPr>
        </p:nvSpPr>
        <p:spPr/>
        <p:txBody>
          <a:bodyPr/>
          <a:lstStyle/>
          <a:p>
            <a:r>
              <a:rPr lang="es-MX" sz="3600">
                <a:solidFill>
                  <a:schemeClr val="tx1"/>
                </a:solidFill>
                <a:latin typeface="Arial" charset="0"/>
              </a:rPr>
              <a:t>3. Enfoque De Cogestión</a:t>
            </a:r>
            <a:endParaRPr lang="es-ES_tradnl" b="1">
              <a:solidFill>
                <a:schemeClr val="tx1"/>
              </a:solidFill>
              <a:latin typeface="Arial" charset="0"/>
            </a:endParaRPr>
          </a:p>
        </p:txBody>
      </p:sp>
      <p:graphicFrame>
        <p:nvGraphicFramePr>
          <p:cNvPr id="53251" name="Object 3"/>
          <p:cNvGraphicFramePr>
            <a:graphicFrameLocks noChangeAspect="1"/>
          </p:cNvGraphicFramePr>
          <p:nvPr>
            <p:ph type="clipArt" sz="half" idx="1"/>
          </p:nvPr>
        </p:nvGraphicFramePr>
        <p:xfrm>
          <a:off x="912813" y="2022475"/>
          <a:ext cx="3975100" cy="3956050"/>
        </p:xfrm>
        <a:graphic>
          <a:graphicData uri="http://schemas.openxmlformats.org/presentationml/2006/ole">
            <p:oleObj spid="_x0000_s53251" name="Documento" r:id="rId3" imgW="1232640" imgH="1255320" progId="Word.Document.8">
              <p:embed/>
            </p:oleObj>
          </a:graphicData>
        </a:graphic>
      </p:graphicFrame>
      <p:sp>
        <p:nvSpPr>
          <p:cNvPr id="53252" name="Rectangle 4"/>
          <p:cNvSpPr>
            <a:spLocks noGrp="1" noChangeArrowheads="1"/>
          </p:cNvSpPr>
          <p:nvPr>
            <p:ph type="body" sz="half" idx="2"/>
          </p:nvPr>
        </p:nvSpPr>
        <p:spPr>
          <a:xfrm>
            <a:off x="5048250" y="1905000"/>
            <a:ext cx="3975100" cy="4191000"/>
          </a:xfrm>
        </p:spPr>
        <p:txBody>
          <a:bodyPr/>
          <a:lstStyle/>
          <a:p>
            <a:r>
              <a:rPr lang="es-MX" sz="2800"/>
              <a:t>El trabajador        co-partícipa en la gestión empresarial, comprometiéndose con la actividad y percibiendo sus beneficios.</a:t>
            </a:r>
          </a:p>
          <a:p>
            <a:endParaRPr lang="es-ES_tradnl"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01DAC525-5268-4F0B-A1E3-0396271D0CC1}" type="slidenum">
              <a:rPr lang="es-ES"/>
              <a:pPr/>
              <a:t>4</a:t>
            </a:fld>
            <a:endParaRPr lang="es-ES"/>
          </a:p>
        </p:txBody>
      </p:sp>
      <p:sp>
        <p:nvSpPr>
          <p:cNvPr id="21506" name="Rectangle 2"/>
          <p:cNvSpPr>
            <a:spLocks noGrp="1" noChangeArrowheads="1"/>
          </p:cNvSpPr>
          <p:nvPr>
            <p:ph type="title"/>
          </p:nvPr>
        </p:nvSpPr>
        <p:spPr>
          <a:xfrm>
            <a:off x="871538" y="862013"/>
            <a:ext cx="8162925" cy="762000"/>
          </a:xfrm>
        </p:spPr>
        <p:txBody>
          <a:bodyPr/>
          <a:lstStyle/>
          <a:p>
            <a:r>
              <a:rPr lang="es-MX" b="1"/>
              <a:t>3)      Dirección.</a:t>
            </a:r>
            <a:endParaRPr lang="es-ES" b="1"/>
          </a:p>
        </p:txBody>
      </p:sp>
      <p:sp>
        <p:nvSpPr>
          <p:cNvPr id="21507" name="Rectangle 3"/>
          <p:cNvSpPr>
            <a:spLocks noGrp="1" noChangeArrowheads="1"/>
          </p:cNvSpPr>
          <p:nvPr>
            <p:ph type="body" idx="1"/>
          </p:nvPr>
        </p:nvSpPr>
        <p:spPr>
          <a:xfrm>
            <a:off x="381000" y="1752600"/>
            <a:ext cx="8642350" cy="4800600"/>
          </a:xfrm>
        </p:spPr>
        <p:txBody>
          <a:bodyPr/>
          <a:lstStyle/>
          <a:p>
            <a:pPr algn="just">
              <a:lnSpc>
                <a:spcPct val="90000"/>
              </a:lnSpc>
            </a:pPr>
            <a:r>
              <a:rPr lang="es-MX" sz="2400"/>
              <a:t>Consiste en la supervisión de las acciones en motivar y disciplinar.  Los principales problemas que se presentan son:</a:t>
            </a:r>
            <a:endParaRPr lang="es-ES" sz="2400"/>
          </a:p>
          <a:p>
            <a:pPr algn="just">
              <a:lnSpc>
                <a:spcPct val="90000"/>
              </a:lnSpc>
            </a:pPr>
            <a:r>
              <a:rPr lang="es-MX" sz="2400"/>
              <a:t>La motivación, que es la actividad de estimular a la ejecución por la vía formal o informal.</a:t>
            </a:r>
            <a:endParaRPr lang="es-ES" sz="2400"/>
          </a:p>
          <a:p>
            <a:pPr algn="just">
              <a:lnSpc>
                <a:spcPct val="90000"/>
              </a:lnSpc>
            </a:pPr>
            <a:r>
              <a:rPr lang="es-MX" sz="2400"/>
              <a:t>La reglamentación interna que es la que define la conducta esperada por la organización, en este punto podemos distinguir:</a:t>
            </a:r>
            <a:endParaRPr lang="es-ES" sz="2400"/>
          </a:p>
          <a:p>
            <a:pPr lvl="1" algn="just">
              <a:lnSpc>
                <a:spcPct val="90000"/>
              </a:lnSpc>
            </a:pPr>
            <a:r>
              <a:rPr lang="es-MX" sz="2000"/>
              <a:t>Reglamento interno exigible por la legislación chilena para 25 o más trabajadores.</a:t>
            </a:r>
            <a:endParaRPr lang="es-ES" sz="2000"/>
          </a:p>
          <a:p>
            <a:pPr lvl="1" algn="just">
              <a:lnSpc>
                <a:spcPct val="90000"/>
              </a:lnSpc>
            </a:pPr>
            <a:r>
              <a:rPr lang="es-MX" sz="2000"/>
              <a:t>El reglamento de higiene y seguridad que es obligatoria para un solo trabajador.</a:t>
            </a:r>
            <a:endParaRPr lang="es-ES" sz="2000"/>
          </a:p>
          <a:p>
            <a:pPr lvl="1" algn="just">
              <a:lnSpc>
                <a:spcPct val="90000"/>
              </a:lnSpc>
            </a:pPr>
            <a:r>
              <a:rPr lang="es-MX" sz="2000"/>
              <a:t>Memorándum y circulares que son disposiciones para uno o para el grupo.</a:t>
            </a:r>
            <a:r>
              <a:rPr lang="es-MX" sz="2400"/>
              <a:t> </a:t>
            </a:r>
            <a:endParaRPr lang="es-E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CAD545EC-272F-40A5-9BB7-317CB4CB2703}" type="slidenum">
              <a:rPr lang="es-ES"/>
              <a:pPr/>
              <a:t>5</a:t>
            </a:fld>
            <a:endParaRPr lang="es-ES"/>
          </a:p>
        </p:txBody>
      </p:sp>
      <p:sp>
        <p:nvSpPr>
          <p:cNvPr id="22530" name="Rectangle 2"/>
          <p:cNvSpPr>
            <a:spLocks noGrp="1" noChangeArrowheads="1"/>
          </p:cNvSpPr>
          <p:nvPr>
            <p:ph type="title"/>
          </p:nvPr>
        </p:nvSpPr>
        <p:spPr/>
        <p:txBody>
          <a:bodyPr/>
          <a:lstStyle/>
          <a:p>
            <a:endParaRPr lang="es-ES_tradnl"/>
          </a:p>
        </p:txBody>
      </p:sp>
      <p:sp>
        <p:nvSpPr>
          <p:cNvPr id="22531" name="Rectangle 3"/>
          <p:cNvSpPr>
            <a:spLocks noGrp="1" noChangeArrowheads="1"/>
          </p:cNvSpPr>
          <p:nvPr>
            <p:ph type="body" sz="half" idx="1"/>
          </p:nvPr>
        </p:nvSpPr>
        <p:spPr/>
        <p:txBody>
          <a:bodyPr/>
          <a:lstStyle/>
          <a:p>
            <a:r>
              <a:rPr lang="es-MX" sz="2800"/>
              <a:t>La disciplina, que castiga la violación de las normas para mantener la conducta del grupo laboral.</a:t>
            </a:r>
            <a:endParaRPr lang="es-ES" sz="2800"/>
          </a:p>
        </p:txBody>
      </p:sp>
      <p:pic>
        <p:nvPicPr>
          <p:cNvPr id="22534" name="Picture 6" descr="052041B"/>
          <p:cNvPicPr>
            <a:picLocks noChangeAspect="1" noChangeArrowheads="1"/>
          </p:cNvPicPr>
          <p:nvPr>
            <p:ph type="clipArt" sz="half" idx="2"/>
          </p:nvPr>
        </p:nvPicPr>
        <p:blipFill>
          <a:blip r:embed="rId3" cstate="print"/>
          <a:srcRect/>
          <a:stretch>
            <a:fillRect/>
          </a:stretch>
        </p:blipFill>
        <p:spPr>
          <a:xfrm>
            <a:off x="5043488" y="2708275"/>
            <a:ext cx="3979862" cy="25844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box(out)">
                                      <p:cBhvr>
                                        <p:cTn id="7" dur="500"/>
                                        <p:tgtEl>
                                          <p:spTgt spid="2253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48611047-52F3-4F5B-B11F-6E0C9CA1C488}" type="slidenum">
              <a:rPr lang="es-ES"/>
              <a:pPr/>
              <a:t>6</a:t>
            </a:fld>
            <a:endParaRPr lang="es-ES"/>
          </a:p>
        </p:txBody>
      </p:sp>
      <p:sp>
        <p:nvSpPr>
          <p:cNvPr id="23554" name="Rectangle 2"/>
          <p:cNvSpPr>
            <a:spLocks noGrp="1" noChangeArrowheads="1"/>
          </p:cNvSpPr>
          <p:nvPr>
            <p:ph type="title"/>
          </p:nvPr>
        </p:nvSpPr>
        <p:spPr>
          <a:xfrm>
            <a:off x="871538" y="862013"/>
            <a:ext cx="8162925" cy="762000"/>
          </a:xfrm>
        </p:spPr>
        <p:txBody>
          <a:bodyPr/>
          <a:lstStyle/>
          <a:p>
            <a:r>
              <a:rPr lang="es-MX" b="1"/>
              <a:t>4)     Control.</a:t>
            </a:r>
            <a:endParaRPr lang="es-ES" b="1"/>
          </a:p>
        </p:txBody>
      </p:sp>
      <p:sp>
        <p:nvSpPr>
          <p:cNvPr id="23555" name="Rectangle 3"/>
          <p:cNvSpPr>
            <a:spLocks noGrp="1" noChangeArrowheads="1"/>
          </p:cNvSpPr>
          <p:nvPr>
            <p:ph type="body" idx="1"/>
          </p:nvPr>
        </p:nvSpPr>
        <p:spPr>
          <a:xfrm>
            <a:off x="457200" y="1905000"/>
            <a:ext cx="8566150" cy="4191000"/>
          </a:xfrm>
        </p:spPr>
        <p:txBody>
          <a:bodyPr/>
          <a:lstStyle/>
          <a:p>
            <a:pPr algn="just">
              <a:lnSpc>
                <a:spcPct val="90000"/>
              </a:lnSpc>
            </a:pPr>
            <a:r>
              <a:rPr lang="es-MX" sz="2800"/>
              <a:t>Consiste en verificar que se avanza de acuerdo a lo planeado, comprobando a través de estándares y parámetros. Siendo necesario:</a:t>
            </a:r>
            <a:endParaRPr lang="es-ES" sz="2800"/>
          </a:p>
          <a:p>
            <a:pPr algn="just">
              <a:lnSpc>
                <a:spcPct val="90000"/>
              </a:lnSpc>
            </a:pPr>
            <a:r>
              <a:rPr lang="es-MX" sz="2800"/>
              <a:t>La moral de trabajo.</a:t>
            </a:r>
            <a:endParaRPr lang="es-ES" sz="2800"/>
          </a:p>
          <a:p>
            <a:pPr algn="just">
              <a:lnSpc>
                <a:spcPct val="90000"/>
              </a:lnSpc>
            </a:pPr>
            <a:r>
              <a:rPr lang="es-MX" sz="2800"/>
              <a:t>Ausentismo, sin considerar la fuga psicológica y l rotación del personal.</a:t>
            </a:r>
            <a:endParaRPr lang="es-ES" sz="2800"/>
          </a:p>
          <a:p>
            <a:pPr algn="just">
              <a:lnSpc>
                <a:spcPct val="90000"/>
              </a:lnSpc>
            </a:pPr>
            <a:r>
              <a:rPr lang="es-MX" sz="2800"/>
              <a:t>Estadística sobre tiempo producido, remuneraciones, costos de los proyectos (acerca de los RR.HH.), etc.</a:t>
            </a:r>
            <a:endParaRPr lang="es-E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Marcador de pie de página"/>
          <p:cNvSpPr>
            <a:spLocks noGrp="1"/>
          </p:cNvSpPr>
          <p:nvPr>
            <p:ph type="ftr" sz="quarter" idx="11"/>
          </p:nvPr>
        </p:nvSpPr>
        <p:spPr/>
        <p:txBody>
          <a:bodyPr/>
          <a:lstStyle/>
          <a:p>
            <a:r>
              <a:rPr lang="es-ES"/>
              <a:t>Administración de Personal</a:t>
            </a:r>
          </a:p>
        </p:txBody>
      </p:sp>
      <p:sp>
        <p:nvSpPr>
          <p:cNvPr id="8" name="6 Marcador de número de diapositiva"/>
          <p:cNvSpPr>
            <a:spLocks noGrp="1"/>
          </p:cNvSpPr>
          <p:nvPr>
            <p:ph type="sldNum" sz="quarter" idx="12"/>
          </p:nvPr>
        </p:nvSpPr>
        <p:spPr/>
        <p:txBody>
          <a:bodyPr/>
          <a:lstStyle/>
          <a:p>
            <a:fld id="{6FFAFDA8-F1BE-4F21-9701-AD22CA729C2C}" type="slidenum">
              <a:rPr lang="es-ES"/>
              <a:pPr/>
              <a:t>7</a:t>
            </a:fld>
            <a:endParaRPr lang="es-ES"/>
          </a:p>
        </p:txBody>
      </p:sp>
      <p:sp>
        <p:nvSpPr>
          <p:cNvPr id="24578" name="Rectangle 2"/>
          <p:cNvSpPr>
            <a:spLocks noGrp="1" noChangeArrowheads="1"/>
          </p:cNvSpPr>
          <p:nvPr>
            <p:ph type="title"/>
          </p:nvPr>
        </p:nvSpPr>
        <p:spPr/>
        <p:txBody>
          <a:bodyPr/>
          <a:lstStyle/>
          <a:p>
            <a:endParaRPr lang="es-ES_tradnl"/>
          </a:p>
        </p:txBody>
      </p:sp>
      <p:sp>
        <p:nvSpPr>
          <p:cNvPr id="24579" name="Rectangle 3"/>
          <p:cNvSpPr>
            <a:spLocks noGrp="1" noChangeArrowheads="1"/>
          </p:cNvSpPr>
          <p:nvPr>
            <p:ph type="body" sz="half" idx="1"/>
          </p:nvPr>
        </p:nvSpPr>
        <p:spPr>
          <a:xfrm>
            <a:off x="381000" y="2209800"/>
            <a:ext cx="4510088" cy="4191000"/>
          </a:xfrm>
        </p:spPr>
        <p:txBody>
          <a:bodyPr/>
          <a:lstStyle/>
          <a:p>
            <a:pPr>
              <a:lnSpc>
                <a:spcPct val="90000"/>
              </a:lnSpc>
            </a:pPr>
            <a:r>
              <a:rPr lang="es-ES" sz="2400"/>
              <a:t>E</a:t>
            </a:r>
            <a:r>
              <a:rPr lang="en-US" sz="2400"/>
              <a:t>valuación de la efectividad de los trabajadores es decir, si acaso aquel costo para pagar una actividad corresponde o no corresponde: </a:t>
            </a:r>
            <a:endParaRPr lang="es-ES" sz="2400"/>
          </a:p>
          <a:p>
            <a:pPr>
              <a:lnSpc>
                <a:spcPct val="90000"/>
              </a:lnSpc>
            </a:pPr>
            <a:r>
              <a:rPr lang="en-US" sz="2400"/>
              <a:t>¿Los trabajadores cumplen con los objetivos? Y </a:t>
            </a:r>
            <a:endParaRPr lang="es-ES" sz="2400"/>
          </a:p>
          <a:p>
            <a:pPr>
              <a:lnSpc>
                <a:spcPct val="90000"/>
              </a:lnSpc>
            </a:pPr>
            <a:r>
              <a:rPr lang="en-US" sz="2400"/>
              <a:t>¿El tiempo productivo es real a lo que corresponde?.</a:t>
            </a:r>
            <a:r>
              <a:rPr lang="es-ES" sz="2400"/>
              <a:t> </a:t>
            </a:r>
          </a:p>
        </p:txBody>
      </p:sp>
      <p:sp>
        <p:nvSpPr>
          <p:cNvPr id="24582" name="Rectangle 6"/>
          <p:cNvSpPr>
            <a:spLocks noChangeArrowheads="1"/>
          </p:cNvSpPr>
          <p:nvPr/>
        </p:nvSpPr>
        <p:spPr bwMode="auto">
          <a:xfrm>
            <a:off x="3529013" y="2557463"/>
            <a:ext cx="9144000" cy="0"/>
          </a:xfrm>
          <a:prstGeom prst="rect">
            <a:avLst/>
          </a:prstGeom>
          <a:noFill/>
          <a:ln w="9525">
            <a:noFill/>
            <a:miter lim="800000"/>
            <a:headEnd/>
            <a:tailEnd/>
          </a:ln>
          <a:effectLst/>
        </p:spPr>
        <p:txBody>
          <a:bodyPr>
            <a:spAutoFit/>
          </a:bodyPr>
          <a:lstStyle/>
          <a:p>
            <a:endParaRPr lang="es-ES_tradnl"/>
          </a:p>
        </p:txBody>
      </p:sp>
      <p:pic>
        <p:nvPicPr>
          <p:cNvPr id="24583" name="Picture 7" descr="PE01931_"/>
          <p:cNvPicPr>
            <a:picLocks noChangeAspect="1" noChangeArrowheads="1"/>
          </p:cNvPicPr>
          <p:nvPr>
            <p:ph type="clipArt" sz="half" idx="2"/>
          </p:nvPr>
        </p:nvPicPr>
        <p:blipFill>
          <a:blip r:embed="rId3" cstate="print"/>
          <a:srcRect/>
          <a:stretch>
            <a:fillRect/>
          </a:stretch>
        </p:blipFill>
        <p:spPr>
          <a:xfrm>
            <a:off x="5043488" y="2336800"/>
            <a:ext cx="3979862" cy="33258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out)">
                                      <p:cBhvr>
                                        <p:cTn id="7" dur="500"/>
                                        <p:tgtEl>
                                          <p:spTgt spid="2458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a:t>Administración de Personal</a:t>
            </a:r>
          </a:p>
        </p:txBody>
      </p:sp>
      <p:sp>
        <p:nvSpPr>
          <p:cNvPr id="6" name="5 Marcador de número de diapositiva"/>
          <p:cNvSpPr>
            <a:spLocks noGrp="1"/>
          </p:cNvSpPr>
          <p:nvPr>
            <p:ph type="sldNum" sz="quarter" idx="12"/>
          </p:nvPr>
        </p:nvSpPr>
        <p:spPr/>
        <p:txBody>
          <a:bodyPr/>
          <a:lstStyle/>
          <a:p>
            <a:fld id="{A4C9DD4D-1324-4064-B0F7-B94A8D1CF19A}" type="slidenum">
              <a:rPr lang="es-ES"/>
              <a:pPr/>
              <a:t>8</a:t>
            </a:fld>
            <a:endParaRPr lang="es-ES"/>
          </a:p>
        </p:txBody>
      </p:sp>
      <p:sp>
        <p:nvSpPr>
          <p:cNvPr id="25602" name="Rectangle 2"/>
          <p:cNvSpPr>
            <a:spLocks noGrp="1" noChangeArrowheads="1"/>
          </p:cNvSpPr>
          <p:nvPr>
            <p:ph type="title"/>
          </p:nvPr>
        </p:nvSpPr>
        <p:spPr/>
        <p:txBody>
          <a:bodyPr/>
          <a:lstStyle/>
          <a:p>
            <a:endParaRPr lang="es-ES_tradnl"/>
          </a:p>
        </p:txBody>
      </p:sp>
      <p:sp>
        <p:nvSpPr>
          <p:cNvPr id="25603" name="Rectangle 3"/>
          <p:cNvSpPr>
            <a:spLocks noGrp="1" noChangeArrowheads="1"/>
          </p:cNvSpPr>
          <p:nvPr>
            <p:ph type="body" idx="1"/>
          </p:nvPr>
        </p:nvSpPr>
        <p:spPr/>
        <p:txBody>
          <a:bodyPr/>
          <a:lstStyle/>
          <a:p>
            <a:pPr algn="just">
              <a:lnSpc>
                <a:spcPct val="90000"/>
              </a:lnSpc>
            </a:pPr>
            <a:r>
              <a:rPr lang="es-MX" sz="2800" b="1"/>
              <a:t>Estándar. </a:t>
            </a:r>
            <a:r>
              <a:rPr lang="es-MX" sz="2800"/>
              <a:t>Consiste en buscar o utilizar datos históricos para ejecutar un control.</a:t>
            </a:r>
            <a:endParaRPr lang="es-ES" sz="2800"/>
          </a:p>
          <a:p>
            <a:pPr algn="just">
              <a:lnSpc>
                <a:spcPct val="90000"/>
              </a:lnSpc>
            </a:pPr>
            <a:r>
              <a:rPr lang="es-MX" sz="2800" b="1"/>
              <a:t>Parámetro. </a:t>
            </a:r>
            <a:r>
              <a:rPr lang="es-MX" sz="2800"/>
              <a:t>Es elegir o ubicar un punto arbitrario para el control.</a:t>
            </a:r>
            <a:endParaRPr lang="es-ES" sz="2800"/>
          </a:p>
          <a:p>
            <a:pPr algn="just">
              <a:lnSpc>
                <a:spcPct val="90000"/>
              </a:lnSpc>
            </a:pPr>
            <a:r>
              <a:rPr lang="es-MX" sz="2800" b="1"/>
              <a:t>El Ausentismo, </a:t>
            </a:r>
            <a:r>
              <a:rPr lang="es-MX" sz="2800"/>
              <a:t>es cuando no esta en las horas de trabajo o en la jornada de trabajo, unos ejemplos claros de esta situación son: las licencias medicas, vacaciones, atrasos, días administrativos, etc.</a:t>
            </a:r>
            <a:endParaRPr lang="es-E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a:t>Administración de Personal</a:t>
            </a:r>
          </a:p>
        </p:txBody>
      </p:sp>
      <p:sp>
        <p:nvSpPr>
          <p:cNvPr id="7" name="6 Marcador de número de diapositiva"/>
          <p:cNvSpPr>
            <a:spLocks noGrp="1"/>
          </p:cNvSpPr>
          <p:nvPr>
            <p:ph type="sldNum" sz="quarter" idx="12"/>
          </p:nvPr>
        </p:nvSpPr>
        <p:spPr/>
        <p:txBody>
          <a:bodyPr/>
          <a:lstStyle/>
          <a:p>
            <a:fld id="{CFFD0342-C7CB-44CD-8D93-C78C85E0AC55}" type="slidenum">
              <a:rPr lang="es-ES"/>
              <a:pPr/>
              <a:t>9</a:t>
            </a:fld>
            <a:endParaRPr lang="es-ES"/>
          </a:p>
        </p:txBody>
      </p:sp>
      <p:sp>
        <p:nvSpPr>
          <p:cNvPr id="26626" name="Rectangle 2"/>
          <p:cNvSpPr>
            <a:spLocks noGrp="1" noChangeArrowheads="1"/>
          </p:cNvSpPr>
          <p:nvPr>
            <p:ph type="title"/>
          </p:nvPr>
        </p:nvSpPr>
        <p:spPr/>
        <p:txBody>
          <a:bodyPr/>
          <a:lstStyle/>
          <a:p>
            <a:endParaRPr lang="es-ES_tradnl"/>
          </a:p>
        </p:txBody>
      </p:sp>
      <p:sp>
        <p:nvSpPr>
          <p:cNvPr id="26627" name="Rectangle 3"/>
          <p:cNvSpPr>
            <a:spLocks noGrp="1" noChangeArrowheads="1"/>
          </p:cNvSpPr>
          <p:nvPr>
            <p:ph type="body" sz="half" idx="1"/>
          </p:nvPr>
        </p:nvSpPr>
        <p:spPr/>
        <p:txBody>
          <a:bodyPr/>
          <a:lstStyle/>
          <a:p>
            <a:r>
              <a:rPr lang="es-MX" sz="2400" b="1"/>
              <a:t>La Fuga Psicológica, </a:t>
            </a:r>
            <a:r>
              <a:rPr lang="es-MX" sz="2400"/>
              <a:t>es cuando se encuentra en su lugar de trabajo, pero mentalmente no se encuentra en sus labores y es posible que genere o sea causal de accidentes laborales.</a:t>
            </a:r>
            <a:endParaRPr lang="es-ES" sz="2400"/>
          </a:p>
        </p:txBody>
      </p:sp>
      <p:pic>
        <p:nvPicPr>
          <p:cNvPr id="26630" name="Picture 6" descr="006004D"/>
          <p:cNvPicPr>
            <a:picLocks noChangeAspect="1" noChangeArrowheads="1"/>
          </p:cNvPicPr>
          <p:nvPr>
            <p:ph type="clipArt" sz="half" idx="2"/>
          </p:nvPr>
        </p:nvPicPr>
        <p:blipFill>
          <a:blip r:embed="rId3" cstate="print"/>
          <a:srcRect/>
          <a:stretch>
            <a:fillRect/>
          </a:stretch>
        </p:blipFill>
        <p:spPr>
          <a:xfrm>
            <a:off x="5670550" y="1905000"/>
            <a:ext cx="2724150" cy="4191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ox(out)">
                                      <p:cBhvr>
                                        <p:cTn id="7" dur="500"/>
                                        <p:tgtEl>
                                          <p:spTgt spid="2663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yas grises">
  <a:themeElements>
    <a:clrScheme name="Rayas gris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Rayas gris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ayas gris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Rayas gris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Rayas gris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Rayas gris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presentaciones\Rayas grises.pot</Template>
  <TotalTime>65</TotalTime>
  <Words>1112</Words>
  <Application>Microsoft Office PowerPoint</Application>
  <PresentationFormat>Presentación en pantalla (4:3)</PresentationFormat>
  <Paragraphs>149</Paragraphs>
  <Slides>34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0" baseType="lpstr">
      <vt:lpstr>Times New Roman</vt:lpstr>
      <vt:lpstr>Verdana</vt:lpstr>
      <vt:lpstr>Wingdings</vt:lpstr>
      <vt:lpstr>Arial</vt:lpstr>
      <vt:lpstr>Rayas grises</vt:lpstr>
      <vt:lpstr>Documento de Microsoft Word</vt:lpstr>
      <vt:lpstr>2.1 El Proceso Administrativo  en el área de RR.HH.</vt:lpstr>
      <vt:lpstr>1)     Planificación.</vt:lpstr>
      <vt:lpstr>2)     Organización.</vt:lpstr>
      <vt:lpstr>3)      Dirección.</vt:lpstr>
      <vt:lpstr>Diapositiva 5</vt:lpstr>
      <vt:lpstr>4)     Control.</vt:lpstr>
      <vt:lpstr>Diapositiva 7</vt:lpstr>
      <vt:lpstr>Diapositiva 8</vt:lpstr>
      <vt:lpstr>Diapositiva 9</vt:lpstr>
      <vt:lpstr>Diapositiva 10</vt:lpstr>
      <vt:lpstr>Diapositiva 11</vt:lpstr>
      <vt:lpstr>Diapositiva 12</vt:lpstr>
      <vt:lpstr>5)     Coordinación.</vt:lpstr>
      <vt:lpstr>Diapositiva 14</vt:lpstr>
      <vt:lpstr>Diapositiva 15</vt:lpstr>
      <vt:lpstr>Diapositiva 16</vt:lpstr>
      <vt:lpstr> 2.2 La Moderna Escala de Trabajadores</vt:lpstr>
      <vt:lpstr>1. Reconocimiento de su calidad de persona</vt:lpstr>
      <vt:lpstr>2.Reconocimiento de la importancia del trabajo que realiza.</vt:lpstr>
      <vt:lpstr>3. Desarrollar un trabajo que satisfaga</vt:lpstr>
      <vt:lpstr>4.Posibilidad de obtener reconocimiento por méritos</vt:lpstr>
      <vt:lpstr>5. Que existan condiciones aceptables de trabajo</vt:lpstr>
      <vt:lpstr>MÁXIMA</vt:lpstr>
      <vt:lpstr>6. Dirección y supervisión capaces.</vt:lpstr>
      <vt:lpstr>7. Retribución Justa</vt:lpstr>
      <vt:lpstr>8. Que exista armonía en el grupo de trabajo</vt:lpstr>
      <vt:lpstr>9.Un horario adecuado de trabajo acorde con el mercado.</vt:lpstr>
      <vt:lpstr>10. Ayuda eficaz para la solución de problemas personales.</vt:lpstr>
      <vt:lpstr>11. Que exista una disciplina justa y estable.</vt:lpstr>
      <vt:lpstr>12. Constante información sobre la marcha de la empresa y sus actividades.</vt:lpstr>
      <vt:lpstr>2.3. Conducta del dueño del capital frente a las necesidades de los trabajadores</vt:lpstr>
      <vt:lpstr>1. Enfoque Económico Mercantil. </vt:lpstr>
      <vt:lpstr>2. Enfoque Humanista. </vt:lpstr>
      <vt:lpstr>3. Enfoque De Cogestión</vt:lpstr>
    </vt:vector>
  </TitlesOfParts>
  <Company>INVERTERRA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Unidad La autonomía del área de Recurso Humanos</dc:title>
  <dc:creator>Patricio Solis</dc:creator>
  <cp:lastModifiedBy>Patricio Santelices</cp:lastModifiedBy>
  <cp:revision>8</cp:revision>
  <dcterms:created xsi:type="dcterms:W3CDTF">2002-08-27T04:06:05Z</dcterms:created>
  <dcterms:modified xsi:type="dcterms:W3CDTF">2014-10-09T15:45:30Z</dcterms:modified>
</cp:coreProperties>
</file>